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1" r:id="rId4"/>
    <p:sldId id="273" r:id="rId5"/>
    <p:sldId id="274" r:id="rId6"/>
    <p:sldId id="284" r:id="rId7"/>
    <p:sldId id="295" r:id="rId8"/>
    <p:sldId id="277" r:id="rId9"/>
    <p:sldId id="278" r:id="rId10"/>
    <p:sldId id="286" r:id="rId11"/>
    <p:sldId id="289" r:id="rId12"/>
    <p:sldId id="299" r:id="rId13"/>
    <p:sldId id="291" r:id="rId14"/>
    <p:sldId id="292" r:id="rId15"/>
    <p:sldId id="293" r:id="rId16"/>
    <p:sldId id="294" r:id="rId17"/>
    <p:sldId id="296" r:id="rId18"/>
    <p:sldId id="297" r:id="rId19"/>
    <p:sldId id="269" r:id="rId20"/>
    <p:sldId id="279" r:id="rId21"/>
    <p:sldId id="280" r:id="rId22"/>
    <p:sldId id="281" r:id="rId23"/>
    <p:sldId id="25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93" autoAdjust="0"/>
    <p:restoredTop sz="94605" autoAdjust="0"/>
  </p:normalViewPr>
  <p:slideViewPr>
    <p:cSldViewPr>
      <p:cViewPr varScale="1">
        <p:scale>
          <a:sx n="80" d="100"/>
          <a:sy n="80" d="100"/>
        </p:scale>
        <p:origin x="-96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37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A46BC-DD98-4CBA-A205-AC20F2C753A0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8AD31-7DFE-4AD3-877B-9F8F598D7AAE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766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858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967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698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775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646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00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713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063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171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274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136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0A46E-DFE3-4056-83DB-53D9AAB4E9ED}" type="datetimeFigureOut">
              <a:rPr lang="de-CH" smtClean="0"/>
              <a:t>20.06.2022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DDDA-C67E-4D7F-9C4E-5E5A7437354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269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5" Type="http://schemas.openxmlformats.org/officeDocument/2006/relationships/image" Target="../media/image350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30.png"/><Relationship Id="rId4" Type="http://schemas.openxmlformats.org/officeDocument/2006/relationships/image" Target="../media/image6.png"/><Relationship Id="rId9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image" Target="../media/image2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10" Type="http://schemas.openxmlformats.org/officeDocument/2006/relationships/image" Target="../media/image27.png"/><Relationship Id="rId4" Type="http://schemas.openxmlformats.org/officeDocument/2006/relationships/image" Target="../media/image20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1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2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20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20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015" y="1743269"/>
            <a:ext cx="7772400" cy="1470025"/>
          </a:xfrm>
        </p:spPr>
        <p:txBody>
          <a:bodyPr/>
          <a:lstStyle/>
          <a:p>
            <a:r>
              <a:rPr lang="de-CH" dirty="0" smtClean="0"/>
              <a:t>Pattern avoidance </a:t>
            </a:r>
            <a:br>
              <a:rPr lang="de-CH" dirty="0" smtClean="0"/>
            </a:br>
            <a:r>
              <a:rPr lang="de-CH" dirty="0" smtClean="0"/>
              <a:t>in binary trees</a:t>
            </a:r>
            <a:endParaRPr lang="de-CH" dirty="0"/>
          </a:p>
        </p:txBody>
      </p:sp>
      <p:pic>
        <p:nvPicPr>
          <p:cNvPr id="4" name="Grafik 7" descr="warwic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12627" y="258179"/>
            <a:ext cx="1340427" cy="88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76999"/>
            <a:ext cx="9144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57575" y="3197613"/>
            <a:ext cx="2144032" cy="52322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de-CH" sz="28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cs typeface="Arial" pitchFamily="34" charset="0"/>
              </a:rPr>
              <a:t>Namrata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0777" y="3883784"/>
            <a:ext cx="4277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>
                <a:solidFill>
                  <a:schemeClr val="accent2"/>
                </a:solidFill>
              </a:rPr>
              <a:t>Permutation Patterns 2022</a:t>
            </a:r>
            <a:endParaRPr lang="de-CH" sz="2800" b="1" dirty="0">
              <a:solidFill>
                <a:schemeClr val="accent2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548391" y="4407004"/>
            <a:ext cx="3962400" cy="91717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rtlCol="0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de-CH" sz="2000" dirty="0" smtClean="0">
                <a:solidFill>
                  <a:prstClr val="black"/>
                </a:solidFill>
                <a:cs typeface="Arial" pitchFamily="34" charset="0"/>
              </a:rPr>
              <a:t>    joint work with </a:t>
            </a:r>
            <a:r>
              <a:rPr lang="de-CH" sz="2000" dirty="0">
                <a:solidFill>
                  <a:prstClr val="black"/>
                </a:solidFill>
                <a:cs typeface="Arial" pitchFamily="34" charset="0"/>
              </a:rPr>
              <a:t>Torsten </a:t>
            </a:r>
            <a:r>
              <a:rPr lang="de-CH" sz="2000" dirty="0">
                <a:cs typeface="Arial" pitchFamily="34" charset="0"/>
              </a:rPr>
              <a:t>Mütze </a:t>
            </a:r>
            <a:endParaRPr lang="de-CH" sz="2000" dirty="0" smtClean="0">
              <a:solidFill>
                <a:prstClr val="black"/>
              </a:solidFill>
              <a:cs typeface="Arial" pitchFamily="34" charset="0"/>
            </a:endParaRPr>
          </a:p>
          <a:p>
            <a:pPr>
              <a:spcBef>
                <a:spcPct val="20000"/>
              </a:spcBef>
              <a:defRPr/>
            </a:pPr>
            <a:endParaRPr kumimoji="0" lang="de-CH" sz="28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39343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109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0" name="TextBox 109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TextBox 110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TextBox 111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3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24666" y="12688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30720" y="179682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455924" y="1594041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95114" y="1811809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2362" y="127565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16495" y="241865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977091" y="2177821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967566" y="1600858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523498" y="241865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431826" y="2154685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965226" y="307590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873554" y="2811933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406954" y="374269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315282" y="3478729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06954" y="37543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023362" y="3059630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931690" y="2795661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493812" y="369785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402140" y="3433883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475651" y="368720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836247" y="3446370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1880759" y="436453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241355" y="4123698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856062" y="43822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306919" y="500885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215247" y="4744882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285549" y="50205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352534" y="5020519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1651775" y="4744882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523517"/>
              </p:ext>
            </p:extLst>
          </p:nvPr>
        </p:nvGraphicFramePr>
        <p:xfrm>
          <a:off x="4309556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8896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563032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5223956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878467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548361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887007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6218255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542846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887132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7217363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565720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878569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8199455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539211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557191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931456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5246675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601812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916569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6241160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593339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904610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7217363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319164" y="50285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565720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910204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8239682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592662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1043753" y="5670681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753" y="5670681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6016259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259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7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itel 1"/>
          <p:cNvSpPr txBox="1">
            <a:spLocks/>
          </p:cNvSpPr>
          <p:nvPr/>
        </p:nvSpPr>
        <p:spPr>
          <a:xfrm>
            <a:off x="0" y="-158452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  <p:sp>
        <p:nvSpPr>
          <p:cNvPr id="180" name="Oval 179"/>
          <p:cNvSpPr/>
          <p:nvPr/>
        </p:nvSpPr>
        <p:spPr>
          <a:xfrm>
            <a:off x="2467080" y="1435572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81" name="Oval 180"/>
          <p:cNvSpPr/>
          <p:nvPr/>
        </p:nvSpPr>
        <p:spPr>
          <a:xfrm>
            <a:off x="2154109" y="1781951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V="1">
            <a:off x="2301402" y="1609776"/>
            <a:ext cx="179621" cy="20754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750751" y="1781951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84" name="Oval 183"/>
          <p:cNvSpPr/>
          <p:nvPr/>
        </p:nvSpPr>
        <p:spPr>
          <a:xfrm>
            <a:off x="2454847" y="2141811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85" name="Straight Connector 184"/>
          <p:cNvCxnSpPr/>
          <p:nvPr/>
        </p:nvCxnSpPr>
        <p:spPr>
          <a:xfrm>
            <a:off x="2633423" y="1609776"/>
            <a:ext cx="172127" cy="200725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Oval 185"/>
          <p:cNvSpPr/>
          <p:nvPr/>
        </p:nvSpPr>
        <p:spPr>
          <a:xfrm>
            <a:off x="2983861" y="2149655"/>
            <a:ext cx="190500" cy="190500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87" name="Straight Connector 186"/>
          <p:cNvCxnSpPr/>
          <p:nvPr/>
        </p:nvCxnSpPr>
        <p:spPr>
          <a:xfrm>
            <a:off x="2913353" y="1952397"/>
            <a:ext cx="117957" cy="197258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Oval 187"/>
          <p:cNvSpPr/>
          <p:nvPr/>
        </p:nvSpPr>
        <p:spPr>
          <a:xfrm>
            <a:off x="3608008" y="1366691"/>
            <a:ext cx="190500" cy="192458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89" name="Oval 188"/>
          <p:cNvSpPr/>
          <p:nvPr/>
        </p:nvSpPr>
        <p:spPr>
          <a:xfrm>
            <a:off x="3924287" y="1837346"/>
            <a:ext cx="190500" cy="19245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190" name="Straight Connector 189"/>
          <p:cNvCxnSpPr/>
          <p:nvPr/>
        </p:nvCxnSpPr>
        <p:spPr>
          <a:xfrm>
            <a:off x="3782078" y="1568261"/>
            <a:ext cx="183344" cy="266747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2710300" y="2465685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92" name="Straight Connector 191"/>
          <p:cNvCxnSpPr/>
          <p:nvPr/>
        </p:nvCxnSpPr>
        <p:spPr>
          <a:xfrm>
            <a:off x="2627814" y="2332311"/>
            <a:ext cx="91672" cy="133374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Oval 192"/>
          <p:cNvSpPr/>
          <p:nvPr/>
        </p:nvSpPr>
        <p:spPr>
          <a:xfrm>
            <a:off x="2913353" y="2798275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94" name="Straight Connector 193"/>
          <p:cNvCxnSpPr/>
          <p:nvPr/>
        </p:nvCxnSpPr>
        <p:spPr>
          <a:xfrm>
            <a:off x="2891254" y="2657714"/>
            <a:ext cx="91672" cy="133374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Oval 194"/>
          <p:cNvSpPr/>
          <p:nvPr/>
        </p:nvSpPr>
        <p:spPr>
          <a:xfrm>
            <a:off x="2484776" y="2832289"/>
            <a:ext cx="190500" cy="1905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96" name="Straight Connector 195"/>
          <p:cNvCxnSpPr/>
          <p:nvPr/>
        </p:nvCxnSpPr>
        <p:spPr>
          <a:xfrm flipV="1">
            <a:off x="2617515" y="2657714"/>
            <a:ext cx="112269" cy="129288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Oval 196"/>
          <p:cNvSpPr/>
          <p:nvPr/>
        </p:nvSpPr>
        <p:spPr>
          <a:xfrm>
            <a:off x="3546091" y="2288380"/>
            <a:ext cx="190500" cy="19245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198" name="Straight Connector 197"/>
          <p:cNvCxnSpPr/>
          <p:nvPr/>
        </p:nvCxnSpPr>
        <p:spPr>
          <a:xfrm flipV="1">
            <a:off x="3740884" y="2029804"/>
            <a:ext cx="224538" cy="258576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Oval 198"/>
          <p:cNvSpPr/>
          <p:nvPr/>
        </p:nvSpPr>
        <p:spPr>
          <a:xfrm>
            <a:off x="3829037" y="2789476"/>
            <a:ext cx="190500" cy="19245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00" name="Straight Connector 199"/>
          <p:cNvCxnSpPr/>
          <p:nvPr/>
        </p:nvCxnSpPr>
        <p:spPr>
          <a:xfrm>
            <a:off x="3715577" y="2517209"/>
            <a:ext cx="183344" cy="266747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Oval 200"/>
          <p:cNvSpPr/>
          <p:nvPr/>
        </p:nvSpPr>
        <p:spPr>
          <a:xfrm>
            <a:off x="3193773" y="2789476"/>
            <a:ext cx="190500" cy="192458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02" name="Straight Connector 201"/>
          <p:cNvCxnSpPr/>
          <p:nvPr/>
        </p:nvCxnSpPr>
        <p:spPr>
          <a:xfrm flipV="1">
            <a:off x="3299476" y="2511688"/>
            <a:ext cx="257802" cy="277788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V="1">
            <a:off x="2643625" y="1942113"/>
            <a:ext cx="179621" cy="20754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Oval 203"/>
          <p:cNvSpPr/>
          <p:nvPr/>
        </p:nvSpPr>
        <p:spPr>
          <a:xfrm>
            <a:off x="2890829" y="712923"/>
            <a:ext cx="381000" cy="387817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  <p:cxnSp>
        <p:nvCxnSpPr>
          <p:cNvPr id="205" name="Straight Connector 204"/>
          <p:cNvCxnSpPr/>
          <p:nvPr/>
        </p:nvCxnSpPr>
        <p:spPr>
          <a:xfrm flipH="1">
            <a:off x="2641112" y="990015"/>
            <a:ext cx="252539" cy="348349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3260386" y="966109"/>
            <a:ext cx="274262" cy="305385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307430" y="518449"/>
                <a:ext cx="4003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430" y="518449"/>
                <a:ext cx="400302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7576" r="-24615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841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555704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7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716676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8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499338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1727628" y="137160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e(7) = 1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111134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1727628" y="137160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e(7) = 1</a:t>
            </a:r>
            <a:endParaRPr lang="de-CH" dirty="0"/>
          </a:p>
        </p:txBody>
      </p:sp>
      <p:sp>
        <p:nvSpPr>
          <p:cNvPr id="60" name="TextBox 59"/>
          <p:cNvSpPr txBox="1"/>
          <p:nvPr/>
        </p:nvSpPr>
        <p:spPr>
          <a:xfrm>
            <a:off x="161565" y="2588904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e(3) = 1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47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33130" y="1151171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9184" y="167915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1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>
            <a:stCxn id="5" idx="7"/>
            <a:endCxn id="4" idx="3"/>
          </p:cNvCxnSpPr>
          <p:nvPr/>
        </p:nvCxnSpPr>
        <p:spPr>
          <a:xfrm flipV="1">
            <a:off x="864388" y="1476375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503578" y="169414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50826" y="1157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2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024959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3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385555" y="2060155"/>
            <a:ext cx="224538" cy="258576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0" idx="5"/>
            <a:endCxn id="10" idx="1"/>
          </p:cNvCxnSpPr>
          <p:nvPr/>
        </p:nvCxnSpPr>
        <p:spPr>
          <a:xfrm>
            <a:off x="1376030" y="1483192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931962" y="2300988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8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840290" y="2037019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373690" y="295823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9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282018" y="269426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2815418" y="3625032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23746" y="3361063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815418" y="36367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40" name="Oval 39"/>
          <p:cNvSpPr/>
          <p:nvPr/>
        </p:nvSpPr>
        <p:spPr>
          <a:xfrm>
            <a:off x="1431826" y="2941964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5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340154" y="2677995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902276" y="3580186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6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810604" y="3316217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884115" y="3569537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4</a:t>
            </a:r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1244711" y="3328704"/>
            <a:ext cx="224538" cy="258576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289223" y="424686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649819" y="4006032"/>
            <a:ext cx="224538" cy="258576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4526" y="42646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54" name="Oval 53"/>
          <p:cNvSpPr/>
          <p:nvPr/>
        </p:nvSpPr>
        <p:spPr>
          <a:xfrm>
            <a:off x="2715383" y="4891185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2623711" y="4627216"/>
            <a:ext cx="183344" cy="266747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694013" y="49028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57" name="Oval 56"/>
          <p:cNvSpPr/>
          <p:nvPr/>
        </p:nvSpPr>
        <p:spPr>
          <a:xfrm>
            <a:off x="1760998" y="4902853"/>
            <a:ext cx="381000" cy="381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2060239" y="4627216"/>
            <a:ext cx="257802" cy="277788"/>
          </a:xfrm>
          <a:prstGeom prst="line">
            <a:avLst/>
          </a:prstGeom>
          <a:ln w="158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663368"/>
              </p:ext>
            </p:extLst>
          </p:nvPr>
        </p:nvGraphicFramePr>
        <p:xfrm>
          <a:off x="4038600" y="572144"/>
          <a:ext cx="464819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  <a:gridCol w="332014"/>
              </a:tblGrid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918"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67" name="Oval 66"/>
          <p:cNvSpPr/>
          <p:nvPr/>
        </p:nvSpPr>
        <p:spPr>
          <a:xfrm>
            <a:off x="4292076" y="489118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Oval 67"/>
          <p:cNvSpPr/>
          <p:nvPr/>
        </p:nvSpPr>
        <p:spPr>
          <a:xfrm>
            <a:off x="4953000" y="3056264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Oval 68"/>
          <p:cNvSpPr/>
          <p:nvPr/>
        </p:nvSpPr>
        <p:spPr>
          <a:xfrm>
            <a:off x="4607511" y="524866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Oval 69"/>
          <p:cNvSpPr/>
          <p:nvPr/>
        </p:nvSpPr>
        <p:spPr>
          <a:xfrm>
            <a:off x="5277405" y="4495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Oval 70"/>
          <p:cNvSpPr/>
          <p:nvPr/>
        </p:nvSpPr>
        <p:spPr>
          <a:xfrm>
            <a:off x="5616051" y="3733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Oval 71"/>
          <p:cNvSpPr/>
          <p:nvPr/>
        </p:nvSpPr>
        <p:spPr>
          <a:xfrm>
            <a:off x="5947299" y="41148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Oval 72"/>
          <p:cNvSpPr/>
          <p:nvPr/>
        </p:nvSpPr>
        <p:spPr>
          <a:xfrm>
            <a:off x="6271890" y="340042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Oval 73"/>
          <p:cNvSpPr/>
          <p:nvPr/>
        </p:nvSpPr>
        <p:spPr>
          <a:xfrm>
            <a:off x="6616176" y="26670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Oval 74"/>
          <p:cNvSpPr/>
          <p:nvPr/>
        </p:nvSpPr>
        <p:spPr>
          <a:xfrm>
            <a:off x="6946407" y="2314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6" name="Oval 75"/>
          <p:cNvSpPr/>
          <p:nvPr/>
        </p:nvSpPr>
        <p:spPr>
          <a:xfrm>
            <a:off x="7294764" y="838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7607613" y="1600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7928499" y="1933575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8268255" y="1219200"/>
            <a:ext cx="145002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TextBox 79"/>
          <p:cNvSpPr txBox="1"/>
          <p:nvPr/>
        </p:nvSpPr>
        <p:spPr>
          <a:xfrm>
            <a:off x="4286235" y="45980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81" name="TextBox 80"/>
          <p:cNvSpPr txBox="1"/>
          <p:nvPr/>
        </p:nvSpPr>
        <p:spPr>
          <a:xfrm>
            <a:off x="4660500" y="4996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82" name="TextBox 81"/>
          <p:cNvSpPr txBox="1"/>
          <p:nvPr/>
        </p:nvSpPr>
        <p:spPr>
          <a:xfrm>
            <a:off x="4975719" y="27794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83" name="TextBox 82"/>
          <p:cNvSpPr txBox="1"/>
          <p:nvPr/>
        </p:nvSpPr>
        <p:spPr>
          <a:xfrm>
            <a:off x="5330856" y="42399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84" name="TextBox 83"/>
          <p:cNvSpPr txBox="1"/>
          <p:nvPr/>
        </p:nvSpPr>
        <p:spPr>
          <a:xfrm>
            <a:off x="5645613" y="3449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85" name="TextBox 84"/>
          <p:cNvSpPr txBox="1"/>
          <p:nvPr/>
        </p:nvSpPr>
        <p:spPr>
          <a:xfrm>
            <a:off x="5970204" y="3821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86" name="TextBox 85"/>
          <p:cNvSpPr txBox="1"/>
          <p:nvPr/>
        </p:nvSpPr>
        <p:spPr>
          <a:xfrm>
            <a:off x="6322383" y="314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6</a:t>
            </a:r>
            <a:endParaRPr lang="de-CH" dirty="0"/>
          </a:p>
        </p:txBody>
      </p:sp>
      <p:sp>
        <p:nvSpPr>
          <p:cNvPr id="87" name="TextBox 86"/>
          <p:cNvSpPr txBox="1"/>
          <p:nvPr/>
        </p:nvSpPr>
        <p:spPr>
          <a:xfrm>
            <a:off x="6633654" y="23758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8</a:t>
            </a:r>
            <a:endParaRPr lang="de-CH" dirty="0"/>
          </a:p>
        </p:txBody>
      </p:sp>
      <p:sp>
        <p:nvSpPr>
          <p:cNvPr id="88" name="TextBox 87"/>
          <p:cNvSpPr txBox="1"/>
          <p:nvPr/>
        </p:nvSpPr>
        <p:spPr>
          <a:xfrm>
            <a:off x="6946407" y="2006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9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27628" y="49108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1" name="TextBox 90"/>
          <p:cNvSpPr txBox="1"/>
          <p:nvPr/>
        </p:nvSpPr>
        <p:spPr>
          <a:xfrm>
            <a:off x="7294764" y="545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13</a:t>
            </a:r>
            <a:endParaRPr lang="de-CH" dirty="0"/>
          </a:p>
        </p:txBody>
      </p:sp>
      <p:sp>
        <p:nvSpPr>
          <p:cNvPr id="92" name="TextBox 91"/>
          <p:cNvSpPr txBox="1"/>
          <p:nvPr/>
        </p:nvSpPr>
        <p:spPr>
          <a:xfrm>
            <a:off x="7639248" y="12853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93" name="TextBox 92"/>
          <p:cNvSpPr txBox="1"/>
          <p:nvPr/>
        </p:nvSpPr>
        <p:spPr>
          <a:xfrm>
            <a:off x="7968726" y="16791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94" name="TextBox 93"/>
          <p:cNvSpPr txBox="1"/>
          <p:nvPr/>
        </p:nvSpPr>
        <p:spPr>
          <a:xfrm>
            <a:off x="8321706" y="9103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12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1727628" y="137160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e(7) = 1</a:t>
            </a:r>
            <a:endParaRPr lang="de-CH" dirty="0"/>
          </a:p>
        </p:txBody>
      </p:sp>
      <p:sp>
        <p:nvSpPr>
          <p:cNvPr id="60" name="TextBox 59"/>
          <p:cNvSpPr txBox="1"/>
          <p:nvPr/>
        </p:nvSpPr>
        <p:spPr>
          <a:xfrm>
            <a:off x="161565" y="2465079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e(3) = 1</a:t>
            </a:r>
            <a:endParaRPr lang="de-CH" dirty="0"/>
          </a:p>
        </p:txBody>
      </p:sp>
      <p:sp>
        <p:nvSpPr>
          <p:cNvPr id="61" name="TextBox 60"/>
          <p:cNvSpPr txBox="1"/>
          <p:nvPr/>
        </p:nvSpPr>
        <p:spPr>
          <a:xfrm>
            <a:off x="2677790" y="4252699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e(11) = 1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217" y="5553015"/>
                <a:ext cx="846899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10791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𝑒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=(</m:t>
                      </m:r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𝑃</m:t>
                      </m:r>
                      <m:r>
                        <a:rPr lang="en-US" sz="2000" b="0" i="1" smtClean="0">
                          <a:latin typeface="Cambria Math"/>
                        </a:rPr>
                        <m:t>, </m:t>
                      </m:r>
                      <m:r>
                        <a:rPr lang="en-US" sz="2000" b="0" i="1" smtClean="0">
                          <a:latin typeface="Cambria Math"/>
                        </a:rPr>
                        <m:t>𝑒</m:t>
                      </m:r>
                      <m:r>
                        <a:rPr lang="en-US" sz="2000" b="0" i="1" smtClean="0">
                          <a:latin typeface="Cambria Math"/>
                        </a:rPr>
                        <m:t>))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03" y="5953095"/>
                <a:ext cx="2941126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2692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/>
              <p:cNvSpPr txBox="1"/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:2 1 7 3 5 4 6 8 9 13 11 10 12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3" y="6134130"/>
                <a:ext cx="3985899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1988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itel 1"/>
          <p:cNvSpPr txBox="1">
            <a:spLocks/>
          </p:cNvSpPr>
          <p:nvPr/>
        </p:nvSpPr>
        <p:spPr>
          <a:xfrm>
            <a:off x="399229" y="98723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Bijection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94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Exhaustive generation of trees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1025" y="1600200"/>
            <a:ext cx="602421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Consecutive objects differ by a local change – Gray code.</a:t>
            </a:r>
          </a:p>
          <a:p>
            <a:endParaRPr lang="de-CH" dirty="0"/>
          </a:p>
        </p:txBody>
      </p:sp>
      <p:sp>
        <p:nvSpPr>
          <p:cNvPr id="6" name="Rectangle 5"/>
          <p:cNvSpPr/>
          <p:nvPr/>
        </p:nvSpPr>
        <p:spPr>
          <a:xfrm>
            <a:off x="581024" y="2209800"/>
            <a:ext cx="6024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dirty="0" smtClean="0"/>
              <a:t>Binary trees by rotations with respect to an edge</a:t>
            </a:r>
            <a:r>
              <a:rPr lang="de-CH" sz="2000" dirty="0" smtClean="0"/>
              <a:t>.</a:t>
            </a:r>
            <a:endParaRPr lang="de-CH" sz="2000" dirty="0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44" y="3048000"/>
            <a:ext cx="2525042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804" y="2575210"/>
            <a:ext cx="4962921" cy="2239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107" y="3731027"/>
            <a:ext cx="1981200" cy="59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00274" y="2743200"/>
                <a:ext cx="7073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𝑗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0274" y="2743200"/>
                <a:ext cx="707310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r="-10345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6982" y="5494538"/>
                <a:ext cx="6696075" cy="7078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All binary trees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𝑛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 smtClean="0"/>
                  <a:t>vertices can be generated efficiently by tree rotations.</a:t>
                </a:r>
                <a:endParaRPr lang="en-US" sz="2000" b="0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82" y="5494538"/>
                <a:ext cx="6696075" cy="7078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30857" y="5068133"/>
            <a:ext cx="6705600" cy="43088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200" dirty="0" smtClean="0"/>
              <a:t>Theorem[Baronaigien, Lucas, and Ruskey, 1993] :</a:t>
            </a:r>
          </a:p>
        </p:txBody>
      </p:sp>
    </p:spTree>
    <p:extLst>
      <p:ext uri="{BB962C8B-B14F-4D97-AF65-F5344CB8AC3E}">
        <p14:creationId xmlns:p14="http://schemas.microsoft.com/office/powerpoint/2010/main" val="429238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...continued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600200"/>
            <a:ext cx="81338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The tree rotation algorithm is a special case of the permutations generation </a:t>
            </a:r>
          </a:p>
          <a:p>
            <a:r>
              <a:rPr lang="de-CH" sz="2000" dirty="0" smtClean="0"/>
              <a:t>framework. [</a:t>
            </a:r>
            <a:r>
              <a:rPr lang="en-US" sz="2000" dirty="0" err="1" smtClean="0"/>
              <a:t>Hartung</a:t>
            </a:r>
            <a:r>
              <a:rPr lang="en-US" sz="2000" dirty="0" smtClean="0"/>
              <a:t>, Hoang</a:t>
            </a:r>
            <a:r>
              <a:rPr lang="en-US" sz="2000" dirty="0"/>
              <a:t>, </a:t>
            </a:r>
            <a:r>
              <a:rPr lang="en-US" sz="2000" dirty="0" err="1"/>
              <a:t>Mütze</a:t>
            </a:r>
            <a:r>
              <a:rPr lang="en-US" sz="2000" dirty="0"/>
              <a:t>, </a:t>
            </a:r>
            <a:r>
              <a:rPr lang="en-US" sz="2000" dirty="0" smtClean="0"/>
              <a:t>and Williams, SODA 2020]</a:t>
            </a:r>
            <a:endParaRPr lang="de-CH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9125" y="2819400"/>
            <a:ext cx="7482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Framework relies on encoding combinatorial objects by permutations.</a:t>
            </a:r>
            <a:endParaRPr lang="de-CH" sz="2000" dirty="0"/>
          </a:p>
        </p:txBody>
      </p:sp>
      <p:sp>
        <p:nvSpPr>
          <p:cNvPr id="12" name="Rounded Rectangle 11"/>
          <p:cNvSpPr/>
          <p:nvPr/>
        </p:nvSpPr>
        <p:spPr>
          <a:xfrm>
            <a:off x="699084" y="3733800"/>
            <a:ext cx="2133600" cy="1066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Trees avoiding patterns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168941" y="4162425"/>
            <a:ext cx="2209800" cy="228600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ounded Rectangle 13"/>
          <p:cNvSpPr/>
          <p:nvPr/>
        </p:nvSpPr>
        <p:spPr>
          <a:xfrm>
            <a:off x="5724524" y="3743325"/>
            <a:ext cx="2133600" cy="10668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Permutations  avoiding patterns</a:t>
            </a:r>
            <a:endParaRPr lang="de-CH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982353" y="3790950"/>
                <a:ext cx="4406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de-CH" sz="24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353" y="3790950"/>
                <a:ext cx="440633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10526" r="-27397" b="-2894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42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3" grpId="0" animBg="1"/>
      <p:bldP spid="14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1200"/>
            <a:ext cx="8229600" cy="2716213"/>
          </a:xfrm>
        </p:spPr>
        <p:txBody>
          <a:bodyPr>
            <a:normAutofit/>
          </a:bodyPr>
          <a:lstStyle/>
          <a:p>
            <a:r>
              <a:rPr lang="en-US" sz="2400" dirty="0"/>
              <a:t>Visit the initial all-right </a:t>
            </a:r>
            <a:r>
              <a:rPr lang="en-US" sz="2400" dirty="0" smtClean="0"/>
              <a:t>tree.</a:t>
            </a:r>
            <a:endParaRPr lang="de-CH" sz="2400" dirty="0"/>
          </a:p>
          <a:p>
            <a:r>
              <a:rPr lang="en-US" sz="2400" dirty="0" smtClean="0"/>
              <a:t>Generate </a:t>
            </a:r>
            <a:r>
              <a:rPr lang="en-US" sz="2400" dirty="0" smtClean="0"/>
              <a:t>an </a:t>
            </a:r>
            <a:r>
              <a:rPr lang="en-US" sz="2400" dirty="0"/>
              <a:t>unvisited binary tree </a:t>
            </a:r>
            <a:r>
              <a:rPr lang="en-US" sz="2400" dirty="0" smtClean="0"/>
              <a:t>by a minimal sequence of up- or down-rotation </a:t>
            </a:r>
            <a:r>
              <a:rPr lang="en-US" sz="2400" dirty="0"/>
              <a:t>of the largest </a:t>
            </a:r>
            <a:r>
              <a:rPr lang="en-US" sz="2400" dirty="0" smtClean="0"/>
              <a:t>possible vertex. </a:t>
            </a:r>
            <a:r>
              <a:rPr lang="en-US" sz="2400" dirty="0"/>
              <a:t>If no such rotation exists, or if the direction of the rotation </a:t>
            </a:r>
            <a:r>
              <a:rPr lang="en-US" sz="2400" dirty="0" smtClean="0"/>
              <a:t>is</a:t>
            </a:r>
            <a:r>
              <a:rPr lang="en-US" sz="2400" dirty="0"/>
              <a:t> </a:t>
            </a:r>
            <a:r>
              <a:rPr lang="en-US" sz="2400" dirty="0" smtClean="0"/>
              <a:t>ambiguous</a:t>
            </a:r>
            <a:r>
              <a:rPr lang="en-US" sz="2400" dirty="0"/>
              <a:t>, then terminate. </a:t>
            </a:r>
            <a:endParaRPr lang="en-US" sz="2400" dirty="0" smtClean="0"/>
          </a:p>
          <a:p>
            <a:r>
              <a:rPr lang="en-US" sz="2400" dirty="0" smtClean="0"/>
              <a:t>Repeat.</a:t>
            </a:r>
            <a:endParaRPr lang="de-CH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el 1"/>
              <p:cNvSpPr txBox="1">
                <a:spLocks/>
              </p:cNvSpPr>
              <p:nvPr/>
            </p:nvSpPr>
            <p:spPr>
              <a:xfrm>
                <a:off x="467544" y="260648"/>
                <a:ext cx="6695256" cy="1143000"/>
              </a:xfrm>
              <a:prstGeom prst="rect">
                <a:avLst/>
              </a:prstGeom>
              <a:ln>
                <a:noFill/>
              </a:ln>
              <a:effectLst>
                <a:outerShdw blurRad="12700" dist="127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lIns="91440" tIns="45720" rIns="91440" bIns="45720" rtlCol="0" anchor="ctr">
                <a:normAutofit fontScale="92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>
                  <a:defRPr/>
                </a:pPr>
                <a:r>
                  <a:rPr lang="de-CH" dirty="0" smtClean="0">
                    <a:solidFill>
                      <a:prstClr val="black"/>
                    </a:solidFill>
                    <a:ea typeface="+mn-ea"/>
                    <a:cs typeface="Arial" pitchFamily="34" charset="0"/>
                  </a:rPr>
                  <a:t>A simple greedy algorithm to generate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Arial" pitchFamily="34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Arial" pitchFamily="34" charset="0"/>
                      </a:rPr>
                      <m:t>(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Arial" pitchFamily="34" charset="0"/>
                      </a:rPr>
                      <m:t>𝑃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Arial" pitchFamily="34" charset="0"/>
                      </a:rPr>
                      <m:t>, 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Arial" pitchFamily="34" charset="0"/>
                      </a:rPr>
                      <m:t>𝑒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  <a:ea typeface="+mn-ea"/>
                        <a:cs typeface="Arial" pitchFamily="34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itel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60648"/>
                <a:ext cx="6695256" cy="11430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14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814461" cy="1143000"/>
          </a:xfr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pPr lvl="0"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Introduction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1244765"/>
            <a:ext cx="1543050" cy="129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6750" y="3959393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Key Questions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How many trees are there that avoid some pattern? </a:t>
            </a:r>
            <a:endParaRPr lang="en-US" sz="2000" dirty="0" smtClean="0"/>
          </a:p>
          <a:p>
            <a:pPr marL="342900" indent="-342900">
              <a:buAutoNum type="arabicPeriod"/>
            </a:pPr>
            <a:r>
              <a:rPr lang="en-US" sz="2000" dirty="0"/>
              <a:t>Can we generate </a:t>
            </a:r>
            <a:r>
              <a:rPr lang="en-US" sz="2000" dirty="0" smtClean="0"/>
              <a:t>them efficiently</a:t>
            </a:r>
            <a:r>
              <a:rPr lang="en-US" sz="2000" dirty="0"/>
              <a:t>?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828" y="990600"/>
            <a:ext cx="2057400" cy="17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750" y="1243959"/>
            <a:ext cx="5715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Binary trees</a:t>
            </a:r>
          </a:p>
          <a:p>
            <a:pPr>
              <a:buFont typeface="Wingdings" pitchFamily="2" charset="2"/>
              <a:buChar char="§"/>
            </a:pPr>
            <a:r>
              <a:rPr lang="de-CH" sz="2000" dirty="0" smtClean="0"/>
              <a:t> Root </a:t>
            </a:r>
            <a:r>
              <a:rPr lang="de-CH" sz="2000" dirty="0"/>
              <a:t>vertex at the </a:t>
            </a:r>
            <a:r>
              <a:rPr lang="de-CH" sz="2000" dirty="0" smtClean="0"/>
              <a:t>top.</a:t>
            </a:r>
          </a:p>
          <a:p>
            <a:pPr>
              <a:buFont typeface="Wingdings" pitchFamily="2" charset="2"/>
              <a:buChar char="§"/>
            </a:pPr>
            <a:r>
              <a:rPr lang="de-CH" sz="2000" dirty="0"/>
              <a:t> </a:t>
            </a:r>
            <a:r>
              <a:rPr lang="de-CH" sz="2000" dirty="0" smtClean="0"/>
              <a:t>Each vertex has at most two children.</a:t>
            </a:r>
            <a:r>
              <a:rPr lang="de-CH" sz="2000" dirty="0" smtClean="0"/>
              <a:t> </a:t>
            </a:r>
            <a:endParaRPr lang="de-CH" sz="2000" dirty="0"/>
          </a:p>
          <a:p>
            <a:pPr>
              <a:buFont typeface="Wingdings" pitchFamily="2" charset="2"/>
              <a:buChar char="§"/>
            </a:pPr>
            <a:r>
              <a:rPr lang="de-CH" sz="2000" dirty="0" smtClean="0"/>
              <a:t> Search </a:t>
            </a:r>
            <a:r>
              <a:rPr lang="de-CH" sz="2000" dirty="0" smtClean="0"/>
              <a:t>property.</a:t>
            </a:r>
            <a:endParaRPr lang="de-CH" sz="2000" dirty="0" smtClean="0"/>
          </a:p>
          <a:p>
            <a:endParaRPr lang="en-US" sz="2000" b="0" dirty="0" smtClean="0"/>
          </a:p>
          <a:p>
            <a:pPr>
              <a:buFont typeface="Wingdings" pitchFamily="2" charset="2"/>
              <a:buChar char="§"/>
            </a:pPr>
            <a:endParaRPr lang="de-CH" sz="2000" dirty="0" smtClean="0"/>
          </a:p>
          <a:p>
            <a:endParaRPr lang="de-CH" sz="2000" dirty="0"/>
          </a:p>
          <a:p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666750" y="3000345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Study set of binary trees characterized by pattern avoidance.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283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An example of generation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109" y="1143000"/>
            <a:ext cx="1000125" cy="98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28838"/>
            <a:ext cx="62865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4648200" y="1312753"/>
                <a:ext cx="11058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1312753"/>
                <a:ext cx="1105879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r="-6630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625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Algorithm terminates without generating everything!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03648"/>
            <a:ext cx="5988050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4431268"/>
            <a:ext cx="142269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CH" dirty="0" smtClean="0"/>
              <a:t>Terminates !!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374772" y="1312753"/>
                <a:ext cx="100405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600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772" y="1312753"/>
                <a:ext cx="1004056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3125" r="-5488" b="-125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71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Main Results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19125" y="1726287"/>
                <a:ext cx="7298111" cy="132343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CH" sz="2000" dirty="0" smtClean="0"/>
                  <a:t>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𝑛</m:t>
                    </m:r>
                    <m:r>
                      <a:rPr lang="en-US" sz="2000" b="0" i="1" smtClean="0">
                        <a:latin typeface="Cambria Math"/>
                      </a:rPr>
                      <m:t>≥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de-CH" sz="2000" dirty="0" smtClean="0"/>
                  <a:t> and a tree pattern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de-CH" sz="2000" dirty="0" smtClean="0"/>
                  <a:t>), 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t</m:t>
                    </m:r>
                  </m:oMath>
                </a14:m>
                <a:r>
                  <a:rPr lang="de-CH" sz="2000" dirty="0" smtClean="0"/>
                  <a:t>he greedy algorithm </a:t>
                </a:r>
                <a:r>
                  <a:rPr lang="de-CH" sz="2000" dirty="0" smtClean="0"/>
                  <a:t>visits </a:t>
                </a:r>
                <a:r>
                  <a:rPr lang="de-CH" sz="2000" i="1" dirty="0" smtClean="0"/>
                  <a:t>every</a:t>
                </a:r>
                <a:r>
                  <a:rPr lang="de-CH" sz="2000" dirty="0" smtClean="0"/>
                  <a:t> binary tree </a:t>
                </a:r>
                <a:r>
                  <a:rPr lang="de-CH" sz="2000" dirty="0" smtClean="0"/>
                  <a:t>in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𝑒</m:t>
                    </m:r>
                    <m:r>
                      <a:rPr lang="en-US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exactly </a:t>
                </a:r>
                <a:r>
                  <a:rPr lang="de-CH" sz="2000" i="1" dirty="0" smtClean="0"/>
                  <a:t>once;</a:t>
                </a:r>
                <a:r>
                  <a:rPr lang="de-CH" sz="2000" dirty="0" smtClean="0"/>
                  <a:t> </a:t>
                </a:r>
                <a:r>
                  <a:rPr lang="de-CH" sz="2000" dirty="0" smtClean="0"/>
                  <a:t>if </a:t>
                </a:r>
                <a:r>
                  <a:rPr lang="de-CH" sz="2000" dirty="0" smtClean="0"/>
                  <a:t>i)</a:t>
                </a:r>
                <a:r>
                  <a:rPr lang="de-CH" sz="2000" i="1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 smtClean="0"/>
                  <a:t>is neither the root nor the rightmost leaf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de-CH" sz="2000" dirty="0" smtClean="0"/>
                  <a:t> and ii)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=0,  ∀ </m:t>
                    </m:r>
                    <m:r>
                      <a:rPr lang="en-US" sz="2000" b="0" i="1" smtClean="0">
                        <a:latin typeface="Cambria Math"/>
                      </a:rPr>
                      <m:t>𝑖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 smtClean="0"/>
                  <a:t>in the right branch of the root. </a:t>
                </a:r>
                <a:endParaRPr lang="de-CH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125" y="1726287"/>
                <a:ext cx="7298111" cy="132343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09600" y="1295400"/>
            <a:ext cx="730763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400" dirty="0" smtClean="0"/>
              <a:t>Theorem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125" y="3896348"/>
            <a:ext cx="7298111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sz="2000" dirty="0" smtClean="0"/>
              <a:t>The </a:t>
            </a:r>
            <a:r>
              <a:rPr lang="de-CH" sz="2000" dirty="0" smtClean="0"/>
              <a:t>greedy algorithm </a:t>
            </a:r>
            <a:r>
              <a:rPr lang="de-CH" sz="2000" dirty="0" smtClean="0"/>
              <a:t>can be </a:t>
            </a:r>
            <a:r>
              <a:rPr lang="en-US" sz="2000" dirty="0" smtClean="0"/>
              <a:t>made </a:t>
            </a:r>
            <a:r>
              <a:rPr lang="en-US" sz="2000" i="1" dirty="0" smtClean="0"/>
              <a:t>history-free</a:t>
            </a:r>
            <a:r>
              <a:rPr lang="en-US" sz="2000" b="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465461"/>
            <a:ext cx="730763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400" dirty="0" smtClean="0"/>
              <a:t>Theorem 3</a:t>
            </a:r>
          </a:p>
        </p:txBody>
      </p:sp>
    </p:spTree>
    <p:extLst>
      <p:ext uri="{BB962C8B-B14F-4D97-AF65-F5344CB8AC3E}">
        <p14:creationId xmlns:p14="http://schemas.microsoft.com/office/powerpoint/2010/main" val="39993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2505073"/>
            <a:ext cx="4790414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CH" sz="8000" dirty="0" smtClean="0"/>
              <a:t>Thank You!</a:t>
            </a:r>
            <a:endParaRPr lang="de-CH" sz="8000" dirty="0"/>
          </a:p>
        </p:txBody>
      </p:sp>
    </p:spTree>
    <p:extLst>
      <p:ext uri="{BB962C8B-B14F-4D97-AF65-F5344CB8AC3E}">
        <p14:creationId xmlns:p14="http://schemas.microsoft.com/office/powerpoint/2010/main" val="11318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86" y="2650436"/>
            <a:ext cx="1295400" cy="149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7" y="3853498"/>
            <a:ext cx="2575769" cy="19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586" y="2680604"/>
            <a:ext cx="259627" cy="28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135" y="3397314"/>
            <a:ext cx="300735" cy="31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79" y="3709615"/>
            <a:ext cx="1803722" cy="2199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145" y="3252594"/>
            <a:ext cx="437266" cy="46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3" name="TextBox 1042"/>
          <p:cNvSpPr txBox="1"/>
          <p:nvPr/>
        </p:nvSpPr>
        <p:spPr>
          <a:xfrm>
            <a:off x="533400" y="1524000"/>
            <a:ext cx="6705600" cy="4308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200" dirty="0" smtClean="0"/>
              <a:t>Contiguous tree pattern </a:t>
            </a:r>
          </a:p>
        </p:txBody>
      </p:sp>
      <p:sp>
        <p:nvSpPr>
          <p:cNvPr id="54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>
                <a:solidFill>
                  <a:prstClr val="black"/>
                </a:solidFill>
                <a:ea typeface="+mn-ea"/>
                <a:cs typeface="Arial" pitchFamily="34" charset="0"/>
              </a:rPr>
              <a:t>T</a:t>
            </a: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ree patterns (Rowland, 2009)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46" name="TextBox 1045"/>
              <p:cNvSpPr txBox="1"/>
              <p:nvPr/>
            </p:nvSpPr>
            <p:spPr>
              <a:xfrm>
                <a:off x="542925" y="1974980"/>
                <a:ext cx="6705600" cy="70788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CH" sz="2000" dirty="0" smtClean="0"/>
                  <a:t>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de-CH" sz="2000" dirty="0" smtClean="0"/>
                  <a:t> contains 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de-CH" sz="2000" dirty="0" smtClean="0"/>
                  <a:t> if and only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𝑇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/>
                  <a:t>c</a:t>
                </a:r>
                <a:r>
                  <a:rPr lang="de-CH" sz="2000" dirty="0" smtClean="0"/>
                  <a:t>ontains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de-CH" sz="2000" dirty="0" smtClean="0"/>
                  <a:t> as </a:t>
                </a:r>
                <a:r>
                  <a:rPr lang="de-CH" sz="2000" dirty="0" smtClean="0"/>
                  <a:t>an </a:t>
                </a:r>
                <a:r>
                  <a:rPr lang="de-CH" sz="2000" dirty="0" smtClean="0"/>
                  <a:t>induced subtree.</a:t>
                </a:r>
                <a:endParaRPr lang="de-CH" sz="2000" dirty="0"/>
              </a:p>
            </p:txBody>
          </p:sp>
        </mc:Choice>
        <mc:Fallback>
          <p:sp>
            <p:nvSpPr>
              <p:cNvPr id="1046" name="TextBox 10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25" y="1974980"/>
                <a:ext cx="6705600" cy="70788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7" name="TextBox 1046"/>
          <p:cNvSpPr txBox="1"/>
          <p:nvPr/>
        </p:nvSpPr>
        <p:spPr>
          <a:xfrm>
            <a:off x="542925" y="2909207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Example : 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8" name="TextBox 1047"/>
              <p:cNvSpPr txBox="1"/>
              <p:nvPr/>
            </p:nvSpPr>
            <p:spPr>
              <a:xfrm>
                <a:off x="1498763" y="6053412"/>
                <a:ext cx="15322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𝑐𝑜𝑛𝑡𝑎𝑖𝑛𝑠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048" name="TextBox 10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763" y="6053412"/>
                <a:ext cx="1532214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r="-4382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5536140" y="6058449"/>
                <a:ext cx="13812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′ </m:t>
                      </m:r>
                      <m:r>
                        <a:rPr lang="en-US" b="0" i="1" smtClean="0">
                          <a:latin typeface="Cambria Math"/>
                        </a:rPr>
                        <m:t>𝑎𝑣𝑜𝑖𝑑𝑠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140" y="6058449"/>
                <a:ext cx="1381276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333" r="-5286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84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237" y="3115592"/>
            <a:ext cx="1386529" cy="1419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203" y="2712005"/>
            <a:ext cx="375833" cy="34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881" y="3087017"/>
            <a:ext cx="42454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2957223"/>
            <a:ext cx="409575" cy="31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78" y="3646578"/>
            <a:ext cx="2239659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3753921"/>
            <a:ext cx="2590800" cy="209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467544" y="260648"/>
            <a:ext cx="77620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>
                <a:solidFill>
                  <a:prstClr val="black"/>
                </a:solidFill>
                <a:ea typeface="+mn-ea"/>
                <a:cs typeface="Arial" pitchFamily="34" charset="0"/>
              </a:rPr>
              <a:t>T</a:t>
            </a: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ree patterns (Pudwell et al,2011)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1524000"/>
            <a:ext cx="6705600" cy="4308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200" dirty="0" smtClean="0"/>
              <a:t>Non-contiguous tree pattern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33400" y="1954887"/>
                <a:ext cx="6705600" cy="40011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CH" sz="2000" dirty="0" smtClean="0"/>
                  <a:t>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de-CH" sz="2000" dirty="0" smtClean="0"/>
                  <a:t> contains 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de-CH" sz="2000" dirty="0" smtClean="0"/>
                  <a:t> if and only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𝑇</m:t>
                    </m:r>
                    <m:r>
                      <a:rPr lang="en-US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/>
                  <a:t>c</a:t>
                </a:r>
                <a:r>
                  <a:rPr lang="de-CH" sz="2000" dirty="0" smtClean="0"/>
                  <a:t>ontains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𝑄</m:t>
                    </m:r>
                  </m:oMath>
                </a14:m>
                <a:r>
                  <a:rPr lang="de-CH" sz="2000" dirty="0" smtClean="0"/>
                  <a:t> as a minor.</a:t>
                </a:r>
                <a:endParaRPr lang="de-CH" sz="20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954887"/>
                <a:ext cx="670560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04825" y="2700984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Example : 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460663" y="6106475"/>
                <a:ext cx="16003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′ </m:t>
                      </m:r>
                      <m:r>
                        <a:rPr lang="en-US" b="0" i="1" smtClean="0">
                          <a:latin typeface="Cambria Math"/>
                        </a:rPr>
                        <m:t>𝑐𝑜𝑛𝑡𝑎𝑖𝑛𝑠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663" y="6106475"/>
                <a:ext cx="1600375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4198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33990" y="6106475"/>
                <a:ext cx="1454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′′ </m:t>
                      </m:r>
                      <m:r>
                        <a:rPr lang="en-US" b="0" i="1" smtClean="0">
                          <a:latin typeface="Cambria Math"/>
                        </a:rPr>
                        <m:t>𝑎𝑣𝑜𝑖𝑑𝑠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3990" y="6106475"/>
                <a:ext cx="1454501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333" r="-5042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1574917" y="4113303"/>
            <a:ext cx="940469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val 5"/>
          <p:cNvSpPr/>
          <p:nvPr/>
        </p:nvSpPr>
        <p:spPr>
          <a:xfrm>
            <a:off x="1650331" y="4876800"/>
            <a:ext cx="788069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02" y="3360834"/>
            <a:ext cx="352424" cy="27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54117"/>
            <a:ext cx="1279452" cy="125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748" y="3742845"/>
            <a:ext cx="2162175" cy="211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78" y="3778576"/>
            <a:ext cx="2312610" cy="222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67" y="3295172"/>
            <a:ext cx="476933" cy="29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951" y="3178042"/>
            <a:ext cx="382671" cy="41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>
                <a:solidFill>
                  <a:prstClr val="black"/>
                </a:solidFill>
                <a:ea typeface="+mn-ea"/>
                <a:cs typeface="Arial" pitchFamily="34" charset="0"/>
              </a:rPr>
              <a:t>T</a:t>
            </a: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ree patterns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7451" y="1410151"/>
            <a:ext cx="7315200" cy="4308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200" dirty="0" smtClean="0"/>
              <a:t>Mixed tree pattern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77451" y="1835552"/>
                <a:ext cx="7315200" cy="1323439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000" b="0" dirty="0" smtClean="0"/>
                  <a:t>R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 smtClean="0"/>
                  <a:t>has mixed edges, i.e. </a:t>
                </a:r>
                <a:r>
                  <a:rPr lang="de-CH" sz="2000" dirty="0"/>
                  <a:t>b</a:t>
                </a:r>
                <a:r>
                  <a:rPr lang="de-CH" sz="2000" dirty="0" smtClean="0"/>
                  <a:t>oth </a:t>
                </a:r>
                <a:r>
                  <a:rPr lang="de-CH" sz="2000" dirty="0" smtClean="0"/>
                  <a:t>contiguous and non-contiguous. </a:t>
                </a:r>
                <a:r>
                  <a:rPr lang="de-CH" sz="2000" dirty="0" smtClean="0"/>
                  <a:t>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de-CH" sz="2000" dirty="0" smtClean="0"/>
                  <a:t> contains tree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de-CH" sz="2000" dirty="0" smtClean="0"/>
                  <a:t> if and only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de-CH" sz="2000" dirty="0" smtClean="0"/>
                  <a:t> </a:t>
                </a:r>
                <a:r>
                  <a:rPr lang="de-CH" sz="2000" dirty="0"/>
                  <a:t>i</a:t>
                </a:r>
                <a:r>
                  <a:rPr lang="de-CH" sz="2000" dirty="0" smtClean="0"/>
                  <a:t>s </a:t>
                </a:r>
                <a:r>
                  <a:rPr lang="de-CH" sz="2000" dirty="0"/>
                  <a:t>a</a:t>
                </a:r>
                <a:r>
                  <a:rPr lang="de-CH" sz="2000" dirty="0" smtClean="0"/>
                  <a:t> minor</a:t>
                </a:r>
                <a:r>
                  <a:rPr lang="de-CH" sz="2000" dirty="0"/>
                  <a:t> </a:t>
                </a:r>
                <a:r>
                  <a:rPr lang="de-CH" sz="2000" dirty="0" smtClean="0"/>
                  <a:t>and is obtained from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𝑇</m:t>
                    </m:r>
                  </m:oMath>
                </a14:m>
                <a:r>
                  <a:rPr lang="de-CH" sz="2000" dirty="0" smtClean="0"/>
                  <a:t> without contracting edges that corresponds to the </a:t>
                </a:r>
                <a:r>
                  <a:rPr lang="de-CH" sz="2000" dirty="0" smtClean="0"/>
                  <a:t>contiguous edges </a:t>
                </a:r>
                <a:r>
                  <a:rPr lang="de-CH" sz="2000" dirty="0" smtClean="0"/>
                  <a:t>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de-CH" sz="2000" dirty="0" smtClean="0"/>
                  <a:t>.</a:t>
                </a:r>
                <a:endParaRPr lang="de-CH" sz="20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451" y="1835552"/>
                <a:ext cx="7315200" cy="132343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295346" y="6060214"/>
                <a:ext cx="17109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′′′ </m:t>
                      </m:r>
                      <m:r>
                        <a:rPr lang="en-US" b="0" i="1" smtClean="0">
                          <a:latin typeface="Cambria Math"/>
                        </a:rPr>
                        <m:t>𝑐𝑜𝑛𝑡𝑎𝑖𝑛𝑠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346" y="6060214"/>
                <a:ext cx="1710981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r="-4270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5904663" y="6060214"/>
                <a:ext cx="13871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′ </m:t>
                      </m:r>
                      <m:r>
                        <a:rPr lang="en-US" b="0" i="1" smtClean="0">
                          <a:latin typeface="Cambria Math"/>
                        </a:rPr>
                        <m:t>𝑎𝑣𝑜𝑖𝑑𝑠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663" y="6060214"/>
                <a:ext cx="1387175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197" r="-5286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94047" y="3409244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Example : </a:t>
            </a:r>
            <a:endParaRPr lang="de-CH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798156" y="4640355"/>
            <a:ext cx="364644" cy="1905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>
            <a:off x="6934200" y="4556377"/>
            <a:ext cx="46278" cy="3113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1447800" y="4203412"/>
            <a:ext cx="1004833" cy="7059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val 5"/>
          <p:cNvSpPr/>
          <p:nvPr/>
        </p:nvSpPr>
        <p:spPr>
          <a:xfrm>
            <a:off x="5815008" y="4909342"/>
            <a:ext cx="854556" cy="653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986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Preliminaries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96474" y="3685769"/>
                <a:ext cx="7315200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CH" sz="2000" dirty="0" smtClean="0">
                    <a:solidFill>
                      <a:schemeClr val="tx1"/>
                    </a:solidFill>
                    <a:effectLst/>
                  </a:rPr>
                  <a:t>Tree pattern 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effectLst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𝑃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,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)</m:t>
                    </m:r>
                  </m:oMath>
                </a14:m>
                <a:endParaRPr lang="de-CH" sz="2000" dirty="0" smtClean="0">
                  <a:solidFill>
                    <a:schemeClr val="tx1"/>
                  </a:solidFill>
                  <a:effectLst/>
                </a:endParaRPr>
              </a:p>
              <a:p>
                <a:r>
                  <a:rPr lang="de-CH" sz="2000" dirty="0" smtClean="0">
                    <a:solidFill>
                      <a:schemeClr val="tx1"/>
                    </a:solidFill>
                    <a:effectLst/>
                  </a:rPr>
                  <a:t>Set of binary trees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𝑛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effectLst/>
                      </a:rPr>
                      <m:t> </m:t>
                    </m:r>
                  </m:oMath>
                </a14:m>
                <a:r>
                  <a:rPr lang="de-CH" sz="2000" dirty="0" smtClean="0">
                    <a:solidFill>
                      <a:schemeClr val="tx1"/>
                    </a:solidFill>
                    <a:effectLst/>
                  </a:rPr>
                  <a:t>vertices avoiding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𝑃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,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)</m:t>
                    </m:r>
                  </m:oMath>
                </a14:m>
                <a:r>
                  <a:rPr lang="de-CH" sz="2000" dirty="0" smtClean="0">
                    <a:solidFill>
                      <a:schemeClr val="tx1"/>
                    </a:solidFill>
                    <a:effectLst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effectLst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effectLst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effectLst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𝑃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,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effectLst/>
                      </a:rPr>
                      <m:t>)</m:t>
                    </m:r>
                  </m:oMath>
                </a14:m>
                <a:r>
                  <a:rPr lang="de-CH" sz="2000" dirty="0" smtClean="0">
                    <a:solidFill>
                      <a:schemeClr val="tx1"/>
                    </a:solidFill>
                    <a:effectLst/>
                  </a:rPr>
                  <a:t>. </a:t>
                </a:r>
                <a:endParaRPr lang="de-CH" sz="2000" dirty="0" smtClean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74" y="3685769"/>
                <a:ext cx="7315200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00827" y="1403648"/>
                <a:ext cx="5640327" cy="2554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: </m:t>
                    </m:r>
                    <m:r>
                      <a:rPr lang="en-US" sz="2000">
                        <a:latin typeface="Cambria Math"/>
                      </a:rPr>
                      <m:t>  </m:t>
                    </m:r>
                  </m:oMath>
                </a14:m>
                <a:r>
                  <a:rPr lang="de-CH" sz="2000" dirty="0"/>
                  <a:t>Set of binary trees with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 smtClean="0"/>
                  <a:t>vertices.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i="1" dirty="0" smtClean="0">
                  <a:latin typeface="Cambria Math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𝑉</m:t>
                    </m:r>
                    <m:r>
                      <a:rPr lang="en-US" sz="2000" i="1">
                        <a:latin typeface="Cambria Math"/>
                      </a:rPr>
                      <m:t>(</m:t>
                    </m:r>
                    <m:r>
                      <a:rPr lang="en-US" sz="2000" i="1">
                        <a:latin typeface="Cambria Math"/>
                      </a:rPr>
                      <m:t>𝑃</m:t>
                    </m:r>
                    <m:r>
                      <a:rPr lang="en-US" sz="2000" i="1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/>
                  <a:t> : Vertex set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de-CH" sz="2000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de-CH" sz="2000" dirty="0" smtClean="0"/>
                  <a:t>r(P) : Root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de-CH" sz="2000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de-CH" sz="2000" dirty="0" smtClean="0"/>
                  <a:t>For any vertex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de-CH" sz="2000" dirty="0" smtClean="0"/>
                  <a:t> let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CH" sz="2000" dirty="0" smtClean="0"/>
                  <a:t> be its parent vertex.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𝑒</m:t>
                    </m:r>
                    <m:r>
                      <a:rPr lang="en-US" sz="2000" b="0" i="1" smtClean="0">
                        <a:latin typeface="Cambria Math"/>
                      </a:rPr>
                      <m:t> :</m:t>
                    </m:r>
                    <m:r>
                      <a:rPr lang="en-US" sz="2000" b="0" i="1" smtClean="0">
                        <a:latin typeface="Cambria Math"/>
                      </a:rPr>
                      <m:t>𝑉</m:t>
                    </m:r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)∖</m:t>
                    </m:r>
                    <m:r>
                      <a:rPr lang="en-US" sz="2000" b="0" i="1" smtClean="0">
                        <a:latin typeface="Cambria Math"/>
                      </a:rPr>
                      <m:t>𝑟</m:t>
                    </m:r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→{0, 1}</m:t>
                    </m:r>
                  </m:oMath>
                </a14:m>
                <a:r>
                  <a:rPr lang="de-CH" sz="2000" dirty="0" smtClean="0"/>
                  <a:t> .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000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000" b="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de-CH" sz="2000" dirty="0" smtClean="0"/>
                  <a:t>, if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de-CH" sz="2000" dirty="0" smtClean="0"/>
                  <a:t>) is contiguous, else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=0.</m:t>
                    </m:r>
                  </m:oMath>
                </a14:m>
                <a:endParaRPr lang="en-US" sz="2000" b="0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endParaRPr lang="de-CH" sz="20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827" y="1403648"/>
                <a:ext cx="5640327" cy="2554545"/>
              </a:xfrm>
              <a:prstGeom prst="rect">
                <a:avLst/>
              </a:prstGeom>
              <a:blipFill rotWithShape="1">
                <a:blip r:embed="rId3"/>
                <a:stretch>
                  <a:fillRect l="-973" t="-1193" r="-2270" b="-334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134238" y="4939428"/>
                <a:ext cx="1236749" cy="23083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b="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𝑒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de-CH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238" y="4939428"/>
                <a:ext cx="1236749" cy="2308324"/>
              </a:xfrm>
              <a:prstGeom prst="rect">
                <a:avLst/>
              </a:prstGeom>
              <a:blipFill rotWithShape="1">
                <a:blip r:embed="rId4"/>
                <a:stretch>
                  <a:fillRect l="-3941" t="-1319" r="-985" b="-316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792" y="5221161"/>
            <a:ext cx="1279452" cy="125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403832" y="49855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914949" y="53549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29" name="TextBox 28"/>
          <p:cNvSpPr txBox="1"/>
          <p:nvPr/>
        </p:nvSpPr>
        <p:spPr>
          <a:xfrm>
            <a:off x="2773452" y="53549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30" name="TextBox 29"/>
          <p:cNvSpPr txBox="1"/>
          <p:nvPr/>
        </p:nvSpPr>
        <p:spPr>
          <a:xfrm>
            <a:off x="2215187" y="58275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3</a:t>
            </a:r>
            <a:endParaRPr lang="de-CH" dirty="0"/>
          </a:p>
        </p:txBody>
      </p:sp>
      <p:sp>
        <p:nvSpPr>
          <p:cNvPr id="31" name="TextBox 30"/>
          <p:cNvSpPr txBox="1"/>
          <p:nvPr/>
        </p:nvSpPr>
        <p:spPr>
          <a:xfrm>
            <a:off x="2553118" y="62959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4</a:t>
            </a:r>
            <a:endParaRPr lang="de-CH" dirty="0"/>
          </a:p>
        </p:txBody>
      </p:sp>
      <p:sp>
        <p:nvSpPr>
          <p:cNvPr id="32" name="TextBox 31"/>
          <p:cNvSpPr txBox="1"/>
          <p:nvPr/>
        </p:nvSpPr>
        <p:spPr>
          <a:xfrm>
            <a:off x="3148041" y="57242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6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403832" y="4615934"/>
                <a:ext cx="43037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de-CH" sz="2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3832" y="4615934"/>
                <a:ext cx="430374" cy="430887"/>
              </a:xfrm>
              <a:prstGeom prst="rect">
                <a:avLst/>
              </a:prstGeom>
              <a:blipFill rotWithShape="1">
                <a:blip r:embed="rId6"/>
                <a:stretch>
                  <a:fillRect t="-8451" r="-25352" b="-2676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919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22" grpId="0"/>
      <p:bldP spid="27" grpId="0"/>
      <p:bldP spid="28" grpId="0"/>
      <p:bldP spid="29" grpId="0"/>
      <p:bldP spid="30" grpId="0"/>
      <p:bldP spid="31" grpId="0"/>
      <p:bldP spid="3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467544" y="260648"/>
            <a:ext cx="76858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sz="4800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Definition</a:t>
            </a: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 of pattern containment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7225" y="1222099"/>
                <a:ext cx="7086600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We say that a tree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</a:rPr>
                      <m:t>𝑇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</a:rPr>
                  <a:t>contains 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0000"/>
                        </a:solidFill>
                      </a:rPr>
                      <m:t>(</m:t>
                    </m:r>
                    <m:r>
                      <a:rPr lang="en-US" sz="2000" i="1">
                        <a:solidFill>
                          <a:srgbClr val="FF0000"/>
                        </a:solidFill>
                      </a:rPr>
                      <m:t>𝑃</m:t>
                    </m:r>
                    <m:r>
                      <a:rPr lang="en-US" sz="2000" i="1">
                        <a:solidFill>
                          <a:srgbClr val="FF0000"/>
                        </a:solidFill>
                      </a:rPr>
                      <m:t>, </m:t>
                    </m:r>
                    <m:r>
                      <a:rPr lang="en-US" sz="2000" i="1">
                        <a:solidFill>
                          <a:srgbClr val="FF0000"/>
                        </a:solidFill>
                      </a:rPr>
                      <m:t>𝑒</m:t>
                    </m:r>
                    <m:r>
                      <a:rPr lang="en-US" sz="2000" i="1">
                        <a:solidFill>
                          <a:srgbClr val="FF0000"/>
                        </a:solidFill>
                      </a:rPr>
                      <m:t>)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/>
                  <a:t>if there is an injective mapping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</a:rPr>
                      <m:t>𝑓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</a:rPr>
                      <m:t> :</m:t>
                    </m:r>
                    <m:r>
                      <a:rPr lang="en-US" sz="2000" i="1" smtClean="0">
                        <a:solidFill>
                          <a:srgbClr val="FF0000"/>
                        </a:solidFill>
                      </a:rPr>
                      <m:t>𝑉</m:t>
                    </m:r>
                    <m:d>
                      <m:dPr>
                        <m:ctrlPr>
                          <a:rPr lang="en-US" sz="2000" i="1">
                            <a:solidFill>
                              <a:srgbClr val="FF0000"/>
                            </a:solidFill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</a:rPr>
                          <m:t>𝑃</m:t>
                        </m:r>
                      </m:e>
                    </m:d>
                    <m:r>
                      <a:rPr lang="en-US" sz="2000" i="1">
                        <a:solidFill>
                          <a:srgbClr val="FF0000"/>
                        </a:solidFill>
                      </a:rPr>
                      <m:t>→</m:t>
                    </m:r>
                    <m:r>
                      <a:rPr lang="en-US" sz="2000" i="1">
                        <a:solidFill>
                          <a:srgbClr val="FF0000"/>
                        </a:solidFill>
                      </a:rPr>
                      <m:t>𝑉</m:t>
                    </m:r>
                    <m:d>
                      <m:dPr>
                        <m:ctrlPr>
                          <a:rPr lang="en-US" sz="2000" i="1">
                            <a:solidFill>
                              <a:srgbClr val="FF0000"/>
                            </a:solidFill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F0000"/>
                            </a:solidFill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sz="2000" dirty="0" smtClean="0"/>
                  <a:t> that satisfy some conditions.</a:t>
                </a:r>
                <a:endParaRPr lang="en-US" sz="2000" dirty="0"/>
              </a:p>
              <a:p>
                <a:endParaRPr lang="en-US" sz="2000" dirty="0"/>
              </a:p>
              <a:p>
                <a:endParaRPr lang="de-CH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5" y="1222099"/>
                <a:ext cx="7086600" cy="1292662"/>
              </a:xfrm>
              <a:prstGeom prst="rect">
                <a:avLst/>
              </a:prstGeom>
              <a:blipFill rotWithShape="1">
                <a:blip r:embed="rId2"/>
                <a:stretch>
                  <a:fillRect l="-947" t="-2347" b="-610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569" y="2646379"/>
            <a:ext cx="1279452" cy="125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016" y="2275594"/>
            <a:ext cx="1669565" cy="1633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601609" y="24108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12726" y="2780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32" name="TextBox 31"/>
          <p:cNvSpPr txBox="1"/>
          <p:nvPr/>
        </p:nvSpPr>
        <p:spPr>
          <a:xfrm>
            <a:off x="2971229" y="2780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33" name="TextBox 32"/>
          <p:cNvSpPr txBox="1"/>
          <p:nvPr/>
        </p:nvSpPr>
        <p:spPr>
          <a:xfrm>
            <a:off x="2412964" y="3252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3</a:t>
            </a:r>
            <a:endParaRPr lang="de-CH" dirty="0"/>
          </a:p>
        </p:txBody>
      </p:sp>
      <p:sp>
        <p:nvSpPr>
          <p:cNvPr id="34" name="TextBox 33"/>
          <p:cNvSpPr txBox="1"/>
          <p:nvPr/>
        </p:nvSpPr>
        <p:spPr>
          <a:xfrm>
            <a:off x="2750895" y="37211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4</a:t>
            </a:r>
            <a:endParaRPr lang="de-CH" dirty="0"/>
          </a:p>
        </p:txBody>
      </p:sp>
      <p:sp>
        <p:nvSpPr>
          <p:cNvPr id="35" name="TextBox 34"/>
          <p:cNvSpPr txBox="1"/>
          <p:nvPr/>
        </p:nvSpPr>
        <p:spPr>
          <a:xfrm>
            <a:off x="3272915" y="30914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6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514596" y="2352623"/>
                <a:ext cx="6932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(2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596" y="2352623"/>
                <a:ext cx="69326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655" t="-8197" r="-3540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4219575" y="2761189"/>
                <a:ext cx="8456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(1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575" y="2761189"/>
                <a:ext cx="845666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1439" t="-8197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5653933" y="2761189"/>
                <a:ext cx="6992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(5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3933" y="2761189"/>
                <a:ext cx="69928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739" t="-8197" r="-2609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5948916" y="3107369"/>
                <a:ext cx="9196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(6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916" y="3107369"/>
                <a:ext cx="919678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987" t="-8333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4750662" y="3130521"/>
                <a:ext cx="629158" cy="369332"/>
              </a:xfrm>
              <a:prstGeom prst="rect">
                <a:avLst/>
              </a:prstGeom>
              <a:noFill/>
              <a:ln w="15875"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(3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662" y="3130521"/>
                <a:ext cx="629158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1923" t="-8333" r="-13462" b="-26667"/>
                </a:stretch>
              </a:blipFill>
              <a:ln w="15875"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5471983" y="3700670"/>
                <a:ext cx="8455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r>
                      <a:rPr lang="en-US" b="0" i="1" smtClean="0">
                        <a:latin typeface="Cambria Math"/>
                      </a:rPr>
                      <m:t>(4</m:t>
                    </m:r>
                  </m:oMath>
                </a14:m>
                <a:r>
                  <a:rPr lang="de-CH" dirty="0" smtClean="0"/>
                  <a:t>)</a:t>
                </a:r>
                <a:endParaRPr lang="de-CH" dirty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983" y="3700670"/>
                <a:ext cx="845598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2174" t="-8197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1202392" y="4800600"/>
                <a:ext cx="543110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For every vertex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and </a:t>
                </a:r>
                <a:r>
                  <a:rPr lang="en-US" dirty="0"/>
                  <a:t>the </a:t>
                </a:r>
                <a:r>
                  <a:rPr lang="en-US" dirty="0" smtClean="0"/>
                  <a:t>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 smtClean="0"/>
                  <a:t>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/>
                  <a:t> such </a:t>
                </a:r>
                <a:r>
                  <a:rPr lang="en-US" dirty="0" smtClean="0"/>
                  <a:t>that</a:t>
                </a:r>
              </a:p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is 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descendant</a:t>
                </a:r>
                <a:r>
                  <a:rPr lang="en-US" dirty="0" smtClean="0"/>
                  <a:t> </a:t>
                </a:r>
                <a:r>
                  <a:rPr lang="en-US" dirty="0"/>
                  <a:t>of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de-CH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392" y="4800600"/>
                <a:ext cx="5431102" cy="923330"/>
              </a:xfrm>
              <a:prstGeom prst="rect">
                <a:avLst/>
              </a:prstGeom>
              <a:blipFill rotWithShape="1">
                <a:blip r:embed="rId11"/>
                <a:stretch>
                  <a:fillRect l="-898" t="-3311" r="-1235" b="-92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1230688" y="5562600"/>
                <a:ext cx="553690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For every vertex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and the </a:t>
                </a:r>
                <a:r>
                  <a:rPr lang="en-US" dirty="0"/>
                  <a:t>edge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  <m:r>
                          <a:rPr lang="en-US" i="1">
                            <a:latin typeface="Cambria Math"/>
                          </a:rPr>
                          <m:t>, 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/>
                  <a:t>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en-US" dirty="0"/>
                  <a:t> such </a:t>
                </a:r>
                <a:r>
                  <a:rPr lang="en-US" dirty="0"/>
                  <a:t>that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is 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child  </a:t>
                </a:r>
                <a:r>
                  <a:rPr lang="en-US" dirty="0" smtClean="0"/>
                  <a:t>of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𝑓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d>
                      <m:d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de-CH" dirty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688" y="5562600"/>
                <a:ext cx="5536900" cy="923330"/>
              </a:xfrm>
              <a:prstGeom prst="rect">
                <a:avLst/>
              </a:prstGeom>
              <a:blipFill rotWithShape="1">
                <a:blip r:embed="rId12"/>
                <a:stretch>
                  <a:fillRect l="-991" t="-3311" r="-1101" b="-927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2519995" y="1979925"/>
                <a:ext cx="43037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de-CH" sz="2200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9995" y="1979925"/>
                <a:ext cx="430374" cy="430887"/>
              </a:xfrm>
              <a:prstGeom prst="rect">
                <a:avLst/>
              </a:prstGeom>
              <a:blipFill rotWithShape="1">
                <a:blip r:embed="rId13"/>
                <a:stretch>
                  <a:fillRect t="-8571" r="-25352" b="-2857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4516075" y="1878372"/>
                <a:ext cx="42332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de-CH" sz="2200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075" y="1878372"/>
                <a:ext cx="423321" cy="430887"/>
              </a:xfrm>
              <a:prstGeom prst="rect">
                <a:avLst/>
              </a:prstGeom>
              <a:blipFill rotWithShape="1">
                <a:blip r:embed="rId14"/>
                <a:stretch>
                  <a:fillRect t="-8451" r="-24638" b="-2676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ight Arrow 56"/>
          <p:cNvSpPr/>
          <p:nvPr/>
        </p:nvSpPr>
        <p:spPr>
          <a:xfrm>
            <a:off x="3424736" y="3895853"/>
            <a:ext cx="1392524" cy="867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3939538" y="3587234"/>
                <a:ext cx="370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538" y="3587234"/>
                <a:ext cx="370934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197" r="-22951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Rectangle 59"/>
              <p:cNvSpPr/>
              <p:nvPr/>
            </p:nvSpPr>
            <p:spPr>
              <a:xfrm>
                <a:off x="1859212" y="4074282"/>
                <a:ext cx="53137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=1</m:t>
                    </m:r>
                  </m:oMath>
                </a14:m>
                <a:r>
                  <a:rPr lang="en-US" dirty="0"/>
                  <a:t> 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0,</m:t>
                    </m:r>
                    <m:r>
                      <a:rPr lang="en-US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6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=1</m:t>
                    </m:r>
                    <m:r>
                      <a:rPr lang="en-US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0" name="Rectangle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212" y="4074282"/>
                <a:ext cx="5313725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Straight Connector 65"/>
          <p:cNvCxnSpPr/>
          <p:nvPr/>
        </p:nvCxnSpPr>
        <p:spPr>
          <a:xfrm>
            <a:off x="2716928" y="2780144"/>
            <a:ext cx="369620" cy="369332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2684518" y="3434735"/>
            <a:ext cx="369620" cy="369332"/>
          </a:xfrm>
          <a:prstGeom prst="line">
            <a:avLst/>
          </a:prstGeom>
          <a:ln w="158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021728" y="3090579"/>
            <a:ext cx="369620" cy="3693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2676973" y="3065403"/>
            <a:ext cx="381000" cy="3693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2303518" y="2743772"/>
            <a:ext cx="381000" cy="369332"/>
          </a:xfrm>
          <a:prstGeom prst="line">
            <a:avLst/>
          </a:prstGeom>
          <a:ln w="158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reeform 109"/>
          <p:cNvSpPr/>
          <p:nvPr/>
        </p:nvSpPr>
        <p:spPr>
          <a:xfrm>
            <a:off x="2839400" y="2057617"/>
            <a:ext cx="2200275" cy="487486"/>
          </a:xfrm>
          <a:custGeom>
            <a:avLst/>
            <a:gdLst>
              <a:gd name="connsiteX0" fmla="*/ 0 w 2200275"/>
              <a:gd name="connsiteY0" fmla="*/ 487486 h 487486"/>
              <a:gd name="connsiteX1" fmla="*/ 133350 w 2200275"/>
              <a:gd name="connsiteY1" fmla="*/ 316036 h 487486"/>
              <a:gd name="connsiteX2" fmla="*/ 133350 w 2200275"/>
              <a:gd name="connsiteY2" fmla="*/ 316036 h 487486"/>
              <a:gd name="connsiteX3" fmla="*/ 485775 w 2200275"/>
              <a:gd name="connsiteY3" fmla="*/ 30286 h 487486"/>
              <a:gd name="connsiteX4" fmla="*/ 1447800 w 2200275"/>
              <a:gd name="connsiteY4" fmla="*/ 58861 h 487486"/>
              <a:gd name="connsiteX5" fmla="*/ 2200275 w 2200275"/>
              <a:gd name="connsiteY5" fmla="*/ 477961 h 48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0275" h="487486">
                <a:moveTo>
                  <a:pt x="0" y="487486"/>
                </a:moveTo>
                <a:lnTo>
                  <a:pt x="133350" y="316036"/>
                </a:lnTo>
                <a:lnTo>
                  <a:pt x="133350" y="316036"/>
                </a:lnTo>
                <a:cubicBezTo>
                  <a:pt x="192088" y="268411"/>
                  <a:pt x="266700" y="73148"/>
                  <a:pt x="485775" y="30286"/>
                </a:cubicBezTo>
                <a:cubicBezTo>
                  <a:pt x="704850" y="-12577"/>
                  <a:pt x="1162050" y="-15751"/>
                  <a:pt x="1447800" y="58861"/>
                </a:cubicBezTo>
                <a:cubicBezTo>
                  <a:pt x="1733550" y="133473"/>
                  <a:pt x="1966912" y="305717"/>
                  <a:pt x="2200275" y="477961"/>
                </a:cubicBez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1" name="Freeform 110"/>
          <p:cNvSpPr/>
          <p:nvPr/>
        </p:nvSpPr>
        <p:spPr>
          <a:xfrm>
            <a:off x="2676525" y="3208795"/>
            <a:ext cx="2695575" cy="229730"/>
          </a:xfrm>
          <a:custGeom>
            <a:avLst/>
            <a:gdLst>
              <a:gd name="connsiteX0" fmla="*/ 0 w 2695575"/>
              <a:gd name="connsiteY0" fmla="*/ 229730 h 229730"/>
              <a:gd name="connsiteX1" fmla="*/ 323850 w 2695575"/>
              <a:gd name="connsiteY1" fmla="*/ 134480 h 229730"/>
              <a:gd name="connsiteX2" fmla="*/ 323850 w 2695575"/>
              <a:gd name="connsiteY2" fmla="*/ 134480 h 229730"/>
              <a:gd name="connsiteX3" fmla="*/ 1066800 w 2695575"/>
              <a:gd name="connsiteY3" fmla="*/ 1130 h 229730"/>
              <a:gd name="connsiteX4" fmla="*/ 2695575 w 2695575"/>
              <a:gd name="connsiteY4" fmla="*/ 220205 h 229730"/>
              <a:gd name="connsiteX5" fmla="*/ 2695575 w 2695575"/>
              <a:gd name="connsiteY5" fmla="*/ 220205 h 229730"/>
              <a:gd name="connsiteX6" fmla="*/ 2695575 w 2695575"/>
              <a:gd name="connsiteY6" fmla="*/ 220205 h 22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5575" h="229730">
                <a:moveTo>
                  <a:pt x="0" y="229730"/>
                </a:moveTo>
                <a:lnTo>
                  <a:pt x="323850" y="134480"/>
                </a:lnTo>
                <a:lnTo>
                  <a:pt x="323850" y="134480"/>
                </a:lnTo>
                <a:cubicBezTo>
                  <a:pt x="447675" y="112255"/>
                  <a:pt x="671513" y="-13157"/>
                  <a:pt x="1066800" y="1130"/>
                </a:cubicBezTo>
                <a:cubicBezTo>
                  <a:pt x="1462087" y="15417"/>
                  <a:pt x="2695575" y="220205"/>
                  <a:pt x="2695575" y="220205"/>
                </a:cubicBezTo>
                <a:lnTo>
                  <a:pt x="2695575" y="220205"/>
                </a:lnTo>
                <a:lnTo>
                  <a:pt x="2695575" y="220205"/>
                </a:ln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4" name="Freeform 123"/>
          <p:cNvSpPr/>
          <p:nvPr/>
        </p:nvSpPr>
        <p:spPr>
          <a:xfrm>
            <a:off x="3028950" y="3494021"/>
            <a:ext cx="2628900" cy="277879"/>
          </a:xfrm>
          <a:custGeom>
            <a:avLst/>
            <a:gdLst>
              <a:gd name="connsiteX0" fmla="*/ 0 w 2628900"/>
              <a:gd name="connsiteY0" fmla="*/ 277879 h 277879"/>
              <a:gd name="connsiteX1" fmla="*/ 304800 w 2628900"/>
              <a:gd name="connsiteY1" fmla="*/ 106429 h 277879"/>
              <a:gd name="connsiteX2" fmla="*/ 304800 w 2628900"/>
              <a:gd name="connsiteY2" fmla="*/ 106429 h 277879"/>
              <a:gd name="connsiteX3" fmla="*/ 1285875 w 2628900"/>
              <a:gd name="connsiteY3" fmla="*/ 1654 h 277879"/>
              <a:gd name="connsiteX4" fmla="*/ 2628900 w 2628900"/>
              <a:gd name="connsiteY4" fmla="*/ 201679 h 277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8900" h="277879">
                <a:moveTo>
                  <a:pt x="0" y="277879"/>
                </a:moveTo>
                <a:lnTo>
                  <a:pt x="304800" y="106429"/>
                </a:lnTo>
                <a:lnTo>
                  <a:pt x="304800" y="106429"/>
                </a:lnTo>
                <a:cubicBezTo>
                  <a:pt x="468312" y="88967"/>
                  <a:pt x="898525" y="-14221"/>
                  <a:pt x="1285875" y="1654"/>
                </a:cubicBezTo>
                <a:cubicBezTo>
                  <a:pt x="1673225" y="17529"/>
                  <a:pt x="2151062" y="109604"/>
                  <a:pt x="2628900" y="201679"/>
                </a:cubicBez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5" name="Freeform 124"/>
          <p:cNvSpPr/>
          <p:nvPr/>
        </p:nvSpPr>
        <p:spPr>
          <a:xfrm>
            <a:off x="3409950" y="3141615"/>
            <a:ext cx="2533650" cy="315960"/>
          </a:xfrm>
          <a:custGeom>
            <a:avLst/>
            <a:gdLst>
              <a:gd name="connsiteX0" fmla="*/ 0 w 2533650"/>
              <a:gd name="connsiteY0" fmla="*/ 315960 h 315960"/>
              <a:gd name="connsiteX1" fmla="*/ 247650 w 2533650"/>
              <a:gd name="connsiteY1" fmla="*/ 163560 h 315960"/>
              <a:gd name="connsiteX2" fmla="*/ 895350 w 2533650"/>
              <a:gd name="connsiteY2" fmla="*/ 1635 h 315960"/>
              <a:gd name="connsiteX3" fmla="*/ 2533650 w 2533650"/>
              <a:gd name="connsiteY3" fmla="*/ 268335 h 31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15960">
                <a:moveTo>
                  <a:pt x="0" y="315960"/>
                </a:moveTo>
                <a:cubicBezTo>
                  <a:pt x="49212" y="265953"/>
                  <a:pt x="98425" y="215947"/>
                  <a:pt x="247650" y="163560"/>
                </a:cubicBezTo>
                <a:cubicBezTo>
                  <a:pt x="396875" y="111173"/>
                  <a:pt x="514350" y="-15827"/>
                  <a:pt x="895350" y="1635"/>
                </a:cubicBezTo>
                <a:cubicBezTo>
                  <a:pt x="1276350" y="19097"/>
                  <a:pt x="1905000" y="143716"/>
                  <a:pt x="2533650" y="268335"/>
                </a:cubicBez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0" name="Freeform 129"/>
          <p:cNvSpPr/>
          <p:nvPr/>
        </p:nvSpPr>
        <p:spPr>
          <a:xfrm>
            <a:off x="3076575" y="2811486"/>
            <a:ext cx="2590800" cy="350814"/>
          </a:xfrm>
          <a:custGeom>
            <a:avLst/>
            <a:gdLst>
              <a:gd name="connsiteX0" fmla="*/ 0 w 2590800"/>
              <a:gd name="connsiteY0" fmla="*/ 265089 h 350814"/>
              <a:gd name="connsiteX1" fmla="*/ 266700 w 2590800"/>
              <a:gd name="connsiteY1" fmla="*/ 122214 h 350814"/>
              <a:gd name="connsiteX2" fmla="*/ 1190625 w 2590800"/>
              <a:gd name="connsiteY2" fmla="*/ 7914 h 350814"/>
              <a:gd name="connsiteX3" fmla="*/ 2590800 w 2590800"/>
              <a:gd name="connsiteY3" fmla="*/ 350814 h 35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800" h="350814">
                <a:moveTo>
                  <a:pt x="0" y="265089"/>
                </a:moveTo>
                <a:cubicBezTo>
                  <a:pt x="34131" y="215082"/>
                  <a:pt x="68263" y="165076"/>
                  <a:pt x="266700" y="122214"/>
                </a:cubicBezTo>
                <a:cubicBezTo>
                  <a:pt x="465138" y="79351"/>
                  <a:pt x="803275" y="-30186"/>
                  <a:pt x="1190625" y="7914"/>
                </a:cubicBezTo>
                <a:cubicBezTo>
                  <a:pt x="1577975" y="46014"/>
                  <a:pt x="2084387" y="198414"/>
                  <a:pt x="2590800" y="350814"/>
                </a:cubicBez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1" name="Freeform 130"/>
          <p:cNvSpPr/>
          <p:nvPr/>
        </p:nvSpPr>
        <p:spPr>
          <a:xfrm>
            <a:off x="2324100" y="2416879"/>
            <a:ext cx="2514600" cy="688271"/>
          </a:xfrm>
          <a:custGeom>
            <a:avLst/>
            <a:gdLst>
              <a:gd name="connsiteX0" fmla="*/ 0 w 2514600"/>
              <a:gd name="connsiteY0" fmla="*/ 688271 h 688271"/>
              <a:gd name="connsiteX1" fmla="*/ 1009650 w 2514600"/>
              <a:gd name="connsiteY1" fmla="*/ 88196 h 688271"/>
              <a:gd name="connsiteX2" fmla="*/ 1905000 w 2514600"/>
              <a:gd name="connsiteY2" fmla="*/ 40571 h 688271"/>
              <a:gd name="connsiteX3" fmla="*/ 2514600 w 2514600"/>
              <a:gd name="connsiteY3" fmla="*/ 450146 h 688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600" h="688271">
                <a:moveTo>
                  <a:pt x="0" y="688271"/>
                </a:moveTo>
                <a:cubicBezTo>
                  <a:pt x="346075" y="442208"/>
                  <a:pt x="692150" y="196146"/>
                  <a:pt x="1009650" y="88196"/>
                </a:cubicBezTo>
                <a:cubicBezTo>
                  <a:pt x="1327150" y="-19754"/>
                  <a:pt x="1654175" y="-19754"/>
                  <a:pt x="1905000" y="40571"/>
                </a:cubicBezTo>
                <a:cubicBezTo>
                  <a:pt x="2155825" y="100896"/>
                  <a:pt x="2335212" y="275521"/>
                  <a:pt x="2514600" y="450146"/>
                </a:cubicBezTo>
              </a:path>
            </a:pathLst>
          </a:cu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643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4" grpId="0"/>
      <p:bldP spid="45" grpId="0"/>
      <p:bldP spid="47" grpId="0"/>
      <p:bldP spid="48" grpId="0"/>
      <p:bldP spid="57" grpId="0" animBg="1"/>
      <p:bldP spid="59" grpId="0"/>
      <p:bldP spid="60" grpId="0"/>
      <p:bldP spid="110" grpId="0" animBg="1"/>
      <p:bldP spid="111" grpId="0" animBg="1"/>
      <p:bldP spid="124" grpId="0" animBg="1"/>
      <p:bldP spid="125" grpId="0" animBg="1"/>
      <p:bldP spid="130" grpId="0" animBg="1"/>
      <p:bldP spid="1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Trees and permutations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27064" y="1600200"/>
                <a:ext cx="4478336" cy="747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000" dirty="0" smtClean="0"/>
                  <a:t>Preorder traversal of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𝑇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000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     </m:t>
                    </m:r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 :</m:t>
                    </m:r>
                    <m:r>
                      <a:rPr lang="en-US" sz="2000" b="0" i="1" smtClean="0">
                        <a:latin typeface="Cambria Math"/>
                      </a:rPr>
                      <m:t>𝑟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𝐿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𝑇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𝑇</m:t>
                            </m:r>
                          </m:e>
                        </m:d>
                      </m:e>
                    </m:d>
                    <m:r>
                      <a:rPr lang="en-US" sz="2000" b="0" i="1" smtClean="0">
                        <a:latin typeface="Cambria Math"/>
                      </a:rPr>
                      <m:t>...</m:t>
                    </m:r>
                  </m:oMath>
                </a14:m>
                <a:r>
                  <a:rPr lang="de-CH" sz="2000" dirty="0" smtClean="0"/>
                  <a:t> </a:t>
                </a:r>
                <a:endParaRPr lang="de-CH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64" y="1600200"/>
                <a:ext cx="4478336" cy="747512"/>
              </a:xfrm>
              <a:prstGeom prst="rect">
                <a:avLst/>
              </a:prstGeom>
              <a:blipFill rotWithShape="1">
                <a:blip r:embed="rId2"/>
                <a:stretch>
                  <a:fillRect l="-1497" t="-5738" b="-114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684" y="1270548"/>
            <a:ext cx="2238375" cy="190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970595" y="3175048"/>
                <a:ext cx="28375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T</m:t>
                    </m:r>
                    <m:r>
                      <a:rPr lang="en-US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: 6 5 2 1 4 3 9 7 8 10</a:t>
                </a:r>
                <a:endParaRPr lang="de-CH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595" y="3175048"/>
                <a:ext cx="2837508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692" r="-3433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0811" y="4409835"/>
                <a:ext cx="752135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2000" dirty="0" smtClean="0"/>
                  <a:t>Preorders of binary trees are 231 avoiding, i.e., there exists a bijection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1" smtClean="0">
                        <a:latin typeface="Cambria Math"/>
                      </a:rPr>
                      <m:t>: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231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de-CH" sz="2000" dirty="0" smtClean="0"/>
                  <a:t>[Knuth 1969] .</a:t>
                </a:r>
                <a:endParaRPr lang="de-CH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11" y="4409835"/>
                <a:ext cx="7521354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810" t="-4274" r="-729" b="-136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60811" y="5486400"/>
            <a:ext cx="5414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Now what about a tree that avoids a tree pattern?</a:t>
            </a:r>
            <a:endParaRPr lang="de-CH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895" y="1394123"/>
            <a:ext cx="21431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89386" y="3672755"/>
                <a:ext cx="5601598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/>
                        </m:ctrlPr>
                      </m:sSubPr>
                      <m:e>
                        <m:r>
                          <a:rPr lang="en-US" sz="2000" b="0" i="1" smtClean="0"/>
                          <m:t>𝑆</m:t>
                        </m:r>
                      </m:e>
                      <m:sub>
                        <m:r>
                          <a:rPr lang="en-US" sz="2000" b="0" i="1" smtClean="0"/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b="0" i="1" smtClean="0"/>
                        </m:ctrlPr>
                      </m:dPr>
                      <m:e>
                        <m:r>
                          <a:rPr lang="en-US" sz="2000" b="0" i="1" smtClean="0"/>
                          <m:t>𝜏</m:t>
                        </m:r>
                      </m:e>
                    </m:d>
                    <m:r>
                      <a:rPr lang="en-US" sz="2000" b="0" i="1" smtClean="0"/>
                      <m:t>: </m:t>
                    </m:r>
                  </m:oMath>
                </a14:m>
                <a:r>
                  <a:rPr lang="de-CH" sz="2000" dirty="0" smtClean="0"/>
                  <a:t> set of permutations of length </a:t>
                </a:r>
                <a14:m>
                  <m:oMath xmlns:m="http://schemas.openxmlformats.org/officeDocument/2006/math">
                    <m:r>
                      <a:rPr lang="en-US" sz="2000" b="0" i="1" smtClean="0"/>
                      <m:t>𝑛</m:t>
                    </m:r>
                  </m:oMath>
                </a14:m>
                <a:r>
                  <a:rPr lang="de-CH" sz="2000" dirty="0" smtClean="0"/>
                  <a:t> that avoids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1" smtClean="0"/>
                      <m:t>τ</m:t>
                    </m:r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/>
              </a:p>
              <a:p>
                <a:endParaRPr lang="de-CH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86" y="3672755"/>
                <a:ext cx="5601598" cy="677108"/>
              </a:xfrm>
              <a:prstGeom prst="rect">
                <a:avLst/>
              </a:prstGeom>
              <a:blipFill rotWithShape="1">
                <a:blip r:embed="rId7"/>
                <a:stretch>
                  <a:fillRect l="-871" t="-4464" r="-1959" b="-125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191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67544" y="260648"/>
            <a:ext cx="6695256" cy="114300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CH" dirty="0" smtClean="0">
                <a:solidFill>
                  <a:prstClr val="black"/>
                </a:solidFill>
                <a:ea typeface="+mn-ea"/>
                <a:cs typeface="Arial" pitchFamily="34" charset="0"/>
              </a:rPr>
              <a:t>...continued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1704975" cy="145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817189" y="2819400"/>
                <a:ext cx="28375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T</m:t>
                    </m:r>
                    <m:r>
                      <a:rPr lang="en-US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: 6 5 2 1 4 3 9 7 8 10</a:t>
                </a:r>
                <a:endParaRPr lang="de-CH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89" y="2819400"/>
                <a:ext cx="2837508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7692" r="-3433" b="-2615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569" y="1403648"/>
            <a:ext cx="883519" cy="103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476662" y="1820676"/>
                <a:ext cx="15759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P</m:t>
                    </m:r>
                    <m:r>
                      <a:rPr lang="en-US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: 1 2 4 3</a:t>
                </a:r>
                <a:endParaRPr lang="de-CH" sz="20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662" y="1820676"/>
                <a:ext cx="1575944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7692" r="-6950" b="-2769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815172" y="2746062"/>
                <a:ext cx="42825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2000" dirty="0" smtClean="0"/>
                  <a:t>Can we say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T</m:t>
                    </m:r>
                    <m:r>
                      <a:rPr lang="en-US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 avoids 231 and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P</m:t>
                    </m:r>
                    <m:r>
                      <a:rPr lang="en-US" sz="20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CH" sz="2000" dirty="0" smtClean="0"/>
                  <a:t>? </a:t>
                </a:r>
                <a:endParaRPr lang="de-CH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172" y="2746062"/>
                <a:ext cx="4282519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1567" t="-7576" r="-2137" b="-2575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817189" y="5640185"/>
                <a:ext cx="7298111" cy="107721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There exists a </a:t>
                </a:r>
                <a:r>
                  <a:rPr lang="en-US" sz="2400" dirty="0" err="1" smtClean="0"/>
                  <a:t>bijection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r>
                      <a:rPr lang="en-US" sz="2000" b="0" i="1" smtClean="0">
                        <a:latin typeface="Cambria Math"/>
                      </a:rPr>
                      <m:t> :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𝑒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231, 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𝜇</m:t>
                        </m:r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𝑒</m:t>
                        </m:r>
                        <m:r>
                          <a:rPr lang="en-US" sz="2000" b="0" i="1" smtClean="0">
                            <a:latin typeface="Cambria Math"/>
                          </a:rPr>
                          <m:t> )</m:t>
                        </m:r>
                      </m:e>
                    </m:d>
                  </m:oMath>
                </a14:m>
                <a:endParaRPr lang="en-US" sz="2000" b="0" dirty="0" smtClean="0"/>
              </a:p>
              <a:p>
                <a:r>
                  <a:rPr lang="en-US" sz="2000" dirty="0"/>
                  <a:t>w</a:t>
                </a:r>
                <a:r>
                  <a:rPr lang="en-US" sz="2000" b="0" dirty="0" smtClean="0"/>
                  <a:t>here,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𝜇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𝑒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=(</m:t>
                    </m:r>
                    <m:r>
                      <a:rPr lang="en-US" sz="2000" b="0" i="1" smtClean="0">
                        <a:latin typeface="Cambria Math"/>
                      </a:rPr>
                      <m:t>𝜎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,  </m:t>
                    </m:r>
                    <m:r>
                      <a:rPr lang="en-US" sz="2000" b="0" i="1" smtClean="0">
                        <a:latin typeface="Cambria Math"/>
                      </a:rPr>
                      <m:t>𝐶</m:t>
                    </m:r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</a:rPr>
                      <m:t>𝑃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𝑒</m:t>
                    </m:r>
                    <m:r>
                      <a:rPr lang="en-US" sz="2000" b="0" i="1" smtClean="0">
                        <a:latin typeface="Cambria Math"/>
                      </a:rPr>
                      <m:t>))</m:t>
                    </m:r>
                  </m:oMath>
                </a14:m>
                <a:r>
                  <a:rPr lang="en-US" sz="2000" b="0" dirty="0" smtClean="0"/>
                  <a:t>. </a:t>
                </a:r>
              </a:p>
              <a:p>
                <a:r>
                  <a:rPr lang="en-US" sz="2000" b="0" dirty="0" smtClean="0"/>
                  <a:t> </a:t>
                </a: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89" y="5640185"/>
                <a:ext cx="7298111" cy="107721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807664" y="5209298"/>
            <a:ext cx="7307636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400" dirty="0" smtClean="0"/>
              <a:t>Theorem 1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326488" y="4783571"/>
            <a:ext cx="836312" cy="10853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479358" y="3352800"/>
            <a:ext cx="2053618" cy="14307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Generalizes </a:t>
            </a:r>
            <a:r>
              <a:rPr lang="en-US" dirty="0">
                <a:solidFill>
                  <a:schemeClr val="tx1"/>
                </a:solidFill>
              </a:rPr>
              <a:t>the result of </a:t>
            </a:r>
            <a:r>
              <a:rPr lang="en-US" dirty="0" err="1">
                <a:solidFill>
                  <a:schemeClr val="tx1"/>
                </a:solidFill>
              </a:rPr>
              <a:t>Pudwell</a:t>
            </a:r>
            <a:r>
              <a:rPr lang="en-US" dirty="0">
                <a:solidFill>
                  <a:schemeClr val="tx1"/>
                </a:solidFill>
              </a:rPr>
              <a:t> et al [PSSS </a:t>
            </a:r>
            <a:r>
              <a:rPr lang="en-US" dirty="0" smtClean="0">
                <a:solidFill>
                  <a:schemeClr val="tx1"/>
                </a:solidFill>
              </a:rPr>
              <a:t>12].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de-CH" dirty="0" smtClean="0">
                <a:solidFill>
                  <a:schemeClr val="tx1"/>
                </a:solidFill>
              </a:rPr>
              <a:t> 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66225" y="2731418"/>
            <a:ext cx="484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</a:rPr>
              <a:t>No</a:t>
            </a:r>
            <a:endParaRPr lang="de-CH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246311" y="3600450"/>
                <a:ext cx="21959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𝑇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𝑎𝑣𝑜𝑖𝑑𝑠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𝑐𝑜𝑛𝑡𝑎𝑖𝑛𝑠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311" y="3600450"/>
                <a:ext cx="2195986" cy="646331"/>
              </a:xfrm>
              <a:prstGeom prst="rect">
                <a:avLst/>
              </a:prstGeom>
              <a:blipFill rotWithShape="1">
                <a:blip r:embed="rId8"/>
                <a:stretch>
                  <a:fillRect t="-5660" r="-3056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6" y="3212162"/>
            <a:ext cx="3575062" cy="195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>
            <a:off x="6858000" y="6042678"/>
            <a:ext cx="304800" cy="18794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052606" y="6136652"/>
            <a:ext cx="1253136" cy="5689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Mesh pattern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19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12" grpId="0" animBg="1"/>
      <p:bldP spid="13" grpId="0" animBg="1"/>
      <p:bldP spid="15" grpId="0" animBg="1"/>
      <p:bldP spid="2" grpId="0"/>
      <p:bldP spid="3" grpId="0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7283</TotalTime>
  <Words>1522</Words>
  <Application>Microsoft Office PowerPoint</Application>
  <PresentationFormat>On-screen Show (4:3)</PresentationFormat>
  <Paragraphs>355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Pattern avoidance  in binary trees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pramod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</dc:title>
  <dc:creator>ASUS</dc:creator>
  <cp:lastModifiedBy>ASUS</cp:lastModifiedBy>
  <cp:revision>409</cp:revision>
  <dcterms:created xsi:type="dcterms:W3CDTF">2022-05-10T09:43:32Z</dcterms:created>
  <dcterms:modified xsi:type="dcterms:W3CDTF">2022-06-23T08:16:50Z</dcterms:modified>
</cp:coreProperties>
</file>