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8" r:id="rId4"/>
    <p:sldId id="266" r:id="rId5"/>
    <p:sldId id="259" r:id="rId6"/>
    <p:sldId id="258" r:id="rId7"/>
    <p:sldId id="270" r:id="rId8"/>
    <p:sldId id="260" r:id="rId9"/>
    <p:sldId id="261" r:id="rId10"/>
    <p:sldId id="262" r:id="rId11"/>
    <p:sldId id="265" r:id="rId12"/>
    <p:sldId id="269" r:id="rId13"/>
    <p:sldId id="264" r:id="rId14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6803C-8012-44E2-B5AF-D47BDC8D6D4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A234F-B0A1-4CA7-B03C-1871E2296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00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DC3086D-2693-43F9-BD13-5E9B4744F4D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57DEA0E-05FC-471E-A348-142347EC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5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F6E2-949D-4C52-ABEF-95CE5BA64D1B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5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EA9D-89B7-47DC-A8D2-1527A3934D6F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5709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EA9D-89B7-47DC-A8D2-1527A3934D6F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4506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EA9D-89B7-47DC-A8D2-1527A3934D6F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578649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EA9D-89B7-47DC-A8D2-1527A3934D6F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5340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EA9D-89B7-47DC-A8D2-1527A3934D6F}" type="datetime1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9556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EA9D-89B7-47DC-A8D2-1527A3934D6F}" type="datetime1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4866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EA9D-89B7-47DC-A8D2-1527A3934D6F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1165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EA9D-89B7-47DC-A8D2-1527A3934D6F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3499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6885-8B60-4C84-9156-8051C22D1922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9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EA9D-89B7-47DC-A8D2-1527A3934D6F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9276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D746-7582-4465-A6DA-3F99EFD3EB21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EA9D-89B7-47DC-A8D2-1527A3934D6F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2208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EA9D-89B7-47DC-A8D2-1527A3934D6F}" type="datetime1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9133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F9BBE-6597-4EA0-9678-93A56C52ABA1}" type="datetime1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6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44E6-0E95-4A32-B97A-DC49A6D1AB55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0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EA9D-89B7-47DC-A8D2-1527A3934D6F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4878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9C47-3545-48FE-B646-1AB215265BDA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0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FDFEA9D-89B7-47DC-A8D2-1527A3934D6F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0DDD468-BFD4-4B64-810E-1E3D1F90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2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emind-reminder-remember-hand-1556610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lpo.edu/sponsored-and-student-research/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lpo.edu/sponsored-and-student-research/" TargetMode="External"/><Relationship Id="rId2" Type="http://schemas.openxmlformats.org/officeDocument/2006/relationships/hyperlink" Target="mailto:Dorothy.Warner1@valpo.edu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dollar-scheine-geldscheine-w%C3%A4hrung-505520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lanning-plan-adjusting-aspirations-620299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25246&amp;picture=puzzle-pieces&amp;large=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loresvela.com/como-hacer-un-plan-de-contenido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lpo.edu/sponsored-and-student-research/sponsored-research/grants-and-fellowships/forms-and-helpful-resources/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489" y="1122364"/>
            <a:ext cx="10303099" cy="1092802"/>
          </a:xfrm>
        </p:spPr>
        <p:txBody>
          <a:bodyPr>
            <a:noAutofit/>
          </a:bodyPr>
          <a:lstStyle/>
          <a:p>
            <a:r>
              <a:rPr lang="en-US" sz="5400" b="1" dirty="0"/>
              <a:t>Demystifying Grant </a:t>
            </a:r>
            <a:r>
              <a:rPr lang="en-US" sz="5400" b="1" dirty="0" err="1"/>
              <a:t>BudgetS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124" y="2910626"/>
            <a:ext cx="10998558" cy="2446986"/>
          </a:xfrm>
        </p:spPr>
        <p:txBody>
          <a:bodyPr>
            <a:normAutofit fontScale="92500"/>
          </a:bodyPr>
          <a:lstStyle/>
          <a:p>
            <a:r>
              <a:rPr lang="en-US" sz="3300" b="1" dirty="0">
                <a:solidFill>
                  <a:schemeClr val="tx1"/>
                </a:solidFill>
              </a:rPr>
              <a:t>Dorothy Warner</a:t>
            </a:r>
          </a:p>
          <a:p>
            <a:r>
              <a:rPr lang="en-US" sz="3300" b="1" dirty="0">
                <a:solidFill>
                  <a:schemeClr val="tx1"/>
                </a:solidFill>
              </a:rPr>
              <a:t>Director, Office of Sponsored and Student Research</a:t>
            </a:r>
          </a:p>
          <a:p>
            <a:r>
              <a:rPr lang="en-US" sz="3600" dirty="0">
                <a:solidFill>
                  <a:schemeClr val="tx1"/>
                </a:solidFill>
              </a:rPr>
              <a:t>2023 - 2024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17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765388"/>
            <a:ext cx="10364451" cy="1219200"/>
          </a:xfrm>
        </p:spPr>
        <p:txBody>
          <a:bodyPr>
            <a:normAutofit/>
          </a:bodyPr>
          <a:lstStyle/>
          <a:p>
            <a:r>
              <a:rPr lang="en-US" sz="4000" b="1" dirty="0"/>
              <a:t>Budget Justification/Narrative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2265680"/>
            <a:ext cx="10364452" cy="3982720"/>
          </a:xfrm>
        </p:spPr>
        <p:txBody>
          <a:bodyPr>
            <a:normAutofit/>
          </a:bodyPr>
          <a:lstStyle/>
          <a:p>
            <a:r>
              <a:rPr lang="en-US" sz="2400" dirty="0"/>
              <a:t>Required by all funders, in one way or another</a:t>
            </a:r>
          </a:p>
          <a:p>
            <a:r>
              <a:rPr lang="en-US" sz="2400" dirty="0"/>
              <a:t>Provides the specifics of how your budget is developed</a:t>
            </a:r>
          </a:p>
          <a:p>
            <a:r>
              <a:rPr lang="en-US" sz="2400" dirty="0"/>
              <a:t>Explain your assumptions and calculations</a:t>
            </a:r>
          </a:p>
          <a:p>
            <a:r>
              <a:rPr lang="en-US" sz="2400" dirty="0"/>
              <a:t>must match your budget numbers!  And your project narrative!</a:t>
            </a:r>
          </a:p>
          <a:p>
            <a:r>
              <a:rPr lang="en-US" sz="2400" dirty="0"/>
              <a:t>Find a fresh pair of eyes to review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84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96241"/>
            <a:ext cx="10364451" cy="1259839"/>
          </a:xfrm>
        </p:spPr>
        <p:txBody>
          <a:bodyPr>
            <a:normAutofit/>
          </a:bodyPr>
          <a:lstStyle/>
          <a:p>
            <a:r>
              <a:rPr lang="en-US" sz="4400" b="1" dirty="0"/>
              <a:t>Remember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909442"/>
            <a:ext cx="10364452" cy="4552317"/>
          </a:xfrm>
        </p:spPr>
        <p:txBody>
          <a:bodyPr>
            <a:normAutofit/>
          </a:bodyPr>
          <a:lstStyle/>
          <a:p>
            <a:r>
              <a:rPr lang="en-US" sz="2800" dirty="0"/>
              <a:t>Budgets MUST be:</a:t>
            </a:r>
          </a:p>
          <a:p>
            <a:pPr lvl="1"/>
            <a:r>
              <a:rPr lang="en-US" sz="2800" dirty="0"/>
              <a:t>Reasonable and realistic</a:t>
            </a:r>
          </a:p>
          <a:p>
            <a:pPr lvl="1"/>
            <a:r>
              <a:rPr lang="en-US" sz="2800" dirty="0"/>
              <a:t>Justified and justifiable</a:t>
            </a:r>
          </a:p>
          <a:p>
            <a:pPr lvl="1"/>
            <a:r>
              <a:rPr lang="en-US" sz="2800" dirty="0"/>
              <a:t>Consistent with funder, Valpo, and</a:t>
            </a:r>
          </a:p>
          <a:p>
            <a:pPr marL="457200" lvl="1" indent="0">
              <a:buNone/>
            </a:pPr>
            <a:r>
              <a:rPr lang="en-US" sz="2800" dirty="0"/>
              <a:t>   government guidelines</a:t>
            </a:r>
          </a:p>
          <a:p>
            <a:r>
              <a:rPr lang="en-US" sz="2800" dirty="0"/>
              <a:t>They need </a:t>
            </a:r>
            <a:r>
              <a:rPr lang="en-US" sz="2800" b="1" dirty="0"/>
              <a:t>NOT</a:t>
            </a:r>
            <a:r>
              <a:rPr lang="en-US" sz="2800" dirty="0"/>
              <a:t> be Perfect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56C913-EBF2-4E86-9522-667D6E84C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52933" y="956733"/>
            <a:ext cx="2380254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70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More Things to Remember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2367093"/>
            <a:ext cx="10364452" cy="3711735"/>
          </a:xfrm>
        </p:spPr>
        <p:txBody>
          <a:bodyPr>
            <a:normAutofit/>
          </a:bodyPr>
          <a:lstStyle/>
          <a:p>
            <a:r>
              <a:rPr lang="en-US" sz="2400" dirty="0"/>
              <a:t>Internal review process (GPAF) focuses on budget issues – 5+ business days before deadline</a:t>
            </a:r>
          </a:p>
          <a:p>
            <a:r>
              <a:rPr lang="en-US" sz="2400" dirty="0"/>
              <a:t>Once awarded, it may be possible to re-budget</a:t>
            </a:r>
          </a:p>
          <a:p>
            <a:r>
              <a:rPr lang="en-US" sz="2400" dirty="0"/>
              <a:t>Instructions, forms, policies, and helpful resources (including the budget template, a sample budget, and sample budget narrative) are available at: </a:t>
            </a:r>
            <a:r>
              <a:rPr lang="en-US" sz="2400" dirty="0">
                <a:hlinkClick r:id="rId2"/>
              </a:rPr>
              <a:t>https://www.valpo.edu/sponsored-and-student-research/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67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04221"/>
          </a:xfrm>
        </p:spPr>
        <p:txBody>
          <a:bodyPr>
            <a:normAutofit/>
          </a:bodyPr>
          <a:lstStyle/>
          <a:p>
            <a:r>
              <a:rPr lang="en-US" sz="4000" b="1" dirty="0"/>
              <a:t>Budgets –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9267" y="2074333"/>
            <a:ext cx="9184744" cy="4043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Office of Sponsored and Student Research is here to help!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b="1" dirty="0">
                <a:hlinkClick r:id="rId2"/>
              </a:rPr>
              <a:t>Dorothy.Warner1@valpo.edu</a:t>
            </a:r>
            <a:r>
              <a:rPr lang="en-US" sz="2400" b="1" dirty="0"/>
              <a:t> </a:t>
            </a:r>
          </a:p>
          <a:p>
            <a:pPr marL="0" indent="0">
              <a:buNone/>
            </a:pPr>
            <a:r>
              <a:rPr lang="en-US" sz="2400" dirty="0"/>
              <a:t>ASB 216, ext. 5798</a:t>
            </a:r>
          </a:p>
          <a:p>
            <a:pPr marL="0" indent="0">
              <a:buNone/>
            </a:pPr>
            <a:r>
              <a:rPr lang="en-US" sz="2400" b="1" dirty="0">
                <a:hlinkClick r:id="rId3"/>
              </a:rPr>
              <a:t>https://www.valpo.edu/sponsored-and-student-research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9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3" y="375568"/>
            <a:ext cx="10211872" cy="974278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What’s the Big deal about budgets?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933" y="1811079"/>
            <a:ext cx="10211872" cy="4234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Bottom line – you are asking for money</a:t>
            </a:r>
          </a:p>
          <a:p>
            <a:r>
              <a:rPr lang="en-US" dirty="0"/>
              <a:t>Externally with the funder </a:t>
            </a:r>
          </a:p>
          <a:p>
            <a:pPr lvl="1"/>
            <a:r>
              <a:rPr lang="en-US" dirty="0"/>
              <a:t>The budget becomes the financial basis for your grant agreement</a:t>
            </a:r>
          </a:p>
          <a:p>
            <a:pPr lvl="1"/>
            <a:r>
              <a:rPr lang="en-US" dirty="0"/>
              <a:t>IF you are the PI/project manager, make sure funds are spent appropriately</a:t>
            </a:r>
          </a:p>
          <a:p>
            <a:r>
              <a:rPr lang="en-US" dirty="0"/>
              <a:t>Internally</a:t>
            </a:r>
          </a:p>
          <a:p>
            <a:pPr lvl="1"/>
            <a:r>
              <a:rPr lang="en-US" dirty="0"/>
              <a:t>Budgets let your chair/Supervisor know – in advance – how you might be spending part of your time.  They can start planning.  </a:t>
            </a:r>
          </a:p>
          <a:p>
            <a:pPr lvl="1"/>
            <a:r>
              <a:rPr lang="en-US" dirty="0"/>
              <a:t>Finance can make sure that the budget is compliant with various rules and regulations</a:t>
            </a:r>
          </a:p>
          <a:p>
            <a:pPr lvl="1"/>
            <a:r>
              <a:rPr lang="en-US" dirty="0"/>
              <a:t>We pay special attention to match/cost-share requirements and indirect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1E8B79-3BB7-42BC-9A3F-2B776291F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718760">
            <a:off x="8896776" y="778569"/>
            <a:ext cx="2753359" cy="2065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3441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211872" cy="1199516"/>
          </a:xfrm>
        </p:spPr>
        <p:txBody>
          <a:bodyPr/>
          <a:lstStyle/>
          <a:p>
            <a:r>
              <a:rPr lang="en-US" b="1" dirty="0"/>
              <a:t>Be Clear About Your Project</a:t>
            </a:r>
            <a:br>
              <a:rPr lang="en-US" b="1" dirty="0"/>
            </a:br>
            <a:r>
              <a:rPr lang="en-US" sz="3600" b="1" dirty="0"/>
              <a:t>(Without Thinking about Costs)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12118"/>
            <a:ext cx="9084733" cy="4780755"/>
          </a:xfrm>
        </p:spPr>
        <p:txBody>
          <a:bodyPr>
            <a:normAutofit/>
          </a:bodyPr>
          <a:lstStyle/>
          <a:p>
            <a:r>
              <a:rPr lang="en-US" dirty="0"/>
              <a:t>Your project needs to make sense before your budget can make sense</a:t>
            </a:r>
          </a:p>
          <a:p>
            <a:r>
              <a:rPr lang="en-US" dirty="0"/>
              <a:t>Clarify the scope of the project</a:t>
            </a:r>
          </a:p>
          <a:p>
            <a:pPr lvl="1"/>
            <a:r>
              <a:rPr lang="en-US" dirty="0"/>
              <a:t>Work to be done</a:t>
            </a:r>
          </a:p>
          <a:p>
            <a:pPr lvl="1"/>
            <a:r>
              <a:rPr lang="en-US" dirty="0"/>
              <a:t>Deliverables to be produced</a:t>
            </a:r>
          </a:p>
          <a:p>
            <a:pPr lvl="1"/>
            <a:r>
              <a:rPr lang="en-US" dirty="0"/>
              <a:t>Timeframe</a:t>
            </a:r>
          </a:p>
          <a:p>
            <a:pPr lvl="1"/>
            <a:r>
              <a:rPr lang="en-US" dirty="0"/>
              <a:t>Team members</a:t>
            </a:r>
          </a:p>
          <a:p>
            <a:r>
              <a:rPr lang="en-US" dirty="0"/>
              <a:t>Be realistic – don’t overpromise/overcommit</a:t>
            </a:r>
          </a:p>
          <a:p>
            <a:r>
              <a:rPr lang="en-US" dirty="0"/>
              <a:t>Know what’s allowed</a:t>
            </a:r>
          </a:p>
          <a:p>
            <a:r>
              <a:rPr lang="en-US" dirty="0"/>
              <a:t>Know where you can be flexible</a:t>
            </a:r>
          </a:p>
          <a:p>
            <a:r>
              <a:rPr lang="en-US" dirty="0"/>
              <a:t>Budgeting is an iterative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2012A2-B997-468E-BDDD-ECBC986907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35917" y="2797861"/>
            <a:ext cx="3842309" cy="25615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7932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8338"/>
            <a:ext cx="10515600" cy="982350"/>
          </a:xfrm>
        </p:spPr>
        <p:txBody>
          <a:bodyPr>
            <a:normAutofit/>
          </a:bodyPr>
          <a:lstStyle/>
          <a:p>
            <a:r>
              <a:rPr lang="en-US" b="1" dirty="0"/>
              <a:t>What do You Need to do the Project?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0814" y="1967443"/>
            <a:ext cx="7223760" cy="4280957"/>
          </a:xfrm>
        </p:spPr>
        <p:txBody>
          <a:bodyPr>
            <a:normAutofit/>
          </a:bodyPr>
          <a:lstStyle/>
          <a:p>
            <a:r>
              <a:rPr lang="en-US" dirty="0"/>
              <a:t>Possible Line Items</a:t>
            </a:r>
          </a:p>
          <a:p>
            <a:pPr lvl="1"/>
            <a:r>
              <a:rPr lang="en-US" dirty="0"/>
              <a:t>Who – Faculty, staff, and student workers</a:t>
            </a:r>
          </a:p>
          <a:p>
            <a:pPr lvl="1"/>
            <a:r>
              <a:rPr lang="en-US" dirty="0"/>
              <a:t>When – Summer may be different from academic year</a:t>
            </a:r>
          </a:p>
          <a:p>
            <a:pPr lvl="1"/>
            <a:r>
              <a:rPr lang="en-US" dirty="0"/>
              <a:t>How long – Hours worked over what period of time</a:t>
            </a:r>
          </a:p>
          <a:p>
            <a:pPr lvl="1"/>
            <a:r>
              <a:rPr lang="en-US" dirty="0"/>
              <a:t>What do you need – Supplies and equipment</a:t>
            </a:r>
          </a:p>
          <a:p>
            <a:pPr lvl="1"/>
            <a:r>
              <a:rPr lang="en-US" dirty="0"/>
              <a:t>Will anyone be traveling – Conferences, to do the work?</a:t>
            </a:r>
          </a:p>
          <a:p>
            <a:pPr lvl="1"/>
            <a:r>
              <a:rPr lang="en-US" dirty="0"/>
              <a:t>Other things – Consultants, subawards, publications</a:t>
            </a:r>
          </a:p>
          <a:p>
            <a:r>
              <a:rPr lang="en-US" dirty="0"/>
              <a:t>Make a list, write down your assumptions</a:t>
            </a:r>
          </a:p>
          <a:p>
            <a:r>
              <a:rPr lang="en-US" dirty="0"/>
              <a:t>Check for consistency with the narrative and instructions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D2E5B0-45C0-4433-B49C-B38329D2A4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6852" y="2367280"/>
            <a:ext cx="3102187" cy="31021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8396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15" y="1153374"/>
            <a:ext cx="4521200" cy="1006475"/>
          </a:xfrm>
        </p:spPr>
        <p:txBody>
          <a:bodyPr/>
          <a:lstStyle/>
          <a:p>
            <a:pPr algn="l"/>
            <a:r>
              <a:rPr lang="en-US" b="1" dirty="0"/>
              <a:t>Do Your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333" y="2667850"/>
            <a:ext cx="9512717" cy="3825025"/>
          </a:xfrm>
        </p:spPr>
        <p:txBody>
          <a:bodyPr>
            <a:normAutofit/>
          </a:bodyPr>
          <a:lstStyle/>
          <a:p>
            <a:r>
              <a:rPr lang="en-US" dirty="0"/>
              <a:t>Talk with colleagues </a:t>
            </a:r>
          </a:p>
          <a:p>
            <a:r>
              <a:rPr lang="en-US" dirty="0"/>
              <a:t>Be as realistic as possible – get vendor quotes, look at past grants</a:t>
            </a:r>
          </a:p>
          <a:p>
            <a:r>
              <a:rPr lang="en-US" dirty="0"/>
              <a:t>If a match/cost-share is required, talk (Early) with Department Chairs, Deans, and others about possible sources of match/cost-share funds</a:t>
            </a:r>
          </a:p>
          <a:p>
            <a:r>
              <a:rPr lang="en-US" dirty="0"/>
              <a:t>Don’t assume that things are the same as last time</a:t>
            </a:r>
          </a:p>
          <a:p>
            <a:r>
              <a:rPr lang="en-US" dirty="0"/>
              <a:t>Start early so you can let it sit and come back to it</a:t>
            </a:r>
          </a:p>
          <a:p>
            <a:r>
              <a:rPr lang="en-US" dirty="0"/>
              <a:t>Budgets are plans based on the best information you have at the time – actual spending will be different (and funders know that)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B1E174-933D-4544-B542-66329C0CA9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056208">
            <a:off x="588018" y="550968"/>
            <a:ext cx="2854486" cy="19039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935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9013"/>
          </a:xfrm>
        </p:spPr>
        <p:txBody>
          <a:bodyPr/>
          <a:lstStyle/>
          <a:p>
            <a:r>
              <a:rPr lang="en-US" b="1" dirty="0"/>
              <a:t>Start Using Numbers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5600"/>
            <a:ext cx="10515600" cy="3767667"/>
          </a:xfrm>
        </p:spPr>
        <p:txBody>
          <a:bodyPr>
            <a:normAutofit/>
          </a:bodyPr>
          <a:lstStyle/>
          <a:p>
            <a:r>
              <a:rPr lang="en-US" dirty="0"/>
              <a:t>Write down your assumptions/how the numbers are calculated</a:t>
            </a:r>
          </a:p>
          <a:p>
            <a:r>
              <a:rPr lang="en-US" dirty="0"/>
              <a:t>Develop a baseline scenario</a:t>
            </a:r>
          </a:p>
          <a:p>
            <a:r>
              <a:rPr lang="en-US" dirty="0"/>
              <a:t>Make incremental changes to that baseline scenario</a:t>
            </a:r>
          </a:p>
          <a:p>
            <a:r>
              <a:rPr lang="en-US" dirty="0"/>
              <a:t>Pay attention to funding limits/restrictions </a:t>
            </a:r>
          </a:p>
          <a:p>
            <a:r>
              <a:rPr lang="en-US" dirty="0"/>
              <a:t>Only include match/cost-share if required, aim to hit the required amount</a:t>
            </a:r>
          </a:p>
          <a:p>
            <a:r>
              <a:rPr lang="en-US" dirty="0"/>
              <a:t>Direct vs indirect costs - Remember indirect/F&amp;A/Overhead, if allowed!</a:t>
            </a:r>
          </a:p>
          <a:p>
            <a:r>
              <a:rPr lang="en-US" dirty="0"/>
              <a:t>Keep cross-checking against the narrative and the funder’s requirements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6</a:t>
            </a:fld>
            <a:endParaRPr lang="en-US"/>
          </a:p>
        </p:txBody>
      </p:sp>
      <p:sp>
        <p:nvSpPr>
          <p:cNvPr id="5" name="Plus Sign 4">
            <a:extLst>
              <a:ext uri="{FF2B5EF4-FFF2-40B4-BE49-F238E27FC236}">
                <a16:creationId xmlns:a16="http://schemas.microsoft.com/office/drawing/2014/main" id="{06B14E9B-D61A-4DFF-A69F-01FDF2152B73}"/>
              </a:ext>
            </a:extLst>
          </p:cNvPr>
          <p:cNvSpPr/>
          <p:nvPr/>
        </p:nvSpPr>
        <p:spPr>
          <a:xfrm>
            <a:off x="2011680" y="5578475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C6693EF3-F25F-4CA0-8756-72F49A5D6A32}"/>
              </a:ext>
            </a:extLst>
          </p:cNvPr>
          <p:cNvSpPr/>
          <p:nvPr/>
        </p:nvSpPr>
        <p:spPr>
          <a:xfrm>
            <a:off x="5692767" y="5537835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quals 6">
            <a:extLst>
              <a:ext uri="{FF2B5EF4-FFF2-40B4-BE49-F238E27FC236}">
                <a16:creationId xmlns:a16="http://schemas.microsoft.com/office/drawing/2014/main" id="{4A722F33-3F9A-47BD-9B8C-528B39D28627}"/>
              </a:ext>
            </a:extLst>
          </p:cNvPr>
          <p:cNvSpPr/>
          <p:nvPr/>
        </p:nvSpPr>
        <p:spPr>
          <a:xfrm>
            <a:off x="9039692" y="5528310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49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9013"/>
          </a:xfrm>
        </p:spPr>
        <p:txBody>
          <a:bodyPr/>
          <a:lstStyle/>
          <a:p>
            <a:r>
              <a:rPr lang="en-US" b="1" dirty="0"/>
              <a:t>Common Types of Expenses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5600"/>
            <a:ext cx="10515600" cy="417703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Salaries/course releases</a:t>
            </a:r>
          </a:p>
          <a:p>
            <a:r>
              <a:rPr lang="en-US" dirty="0"/>
              <a:t>Fringe benefits </a:t>
            </a:r>
          </a:p>
          <a:p>
            <a:r>
              <a:rPr lang="en-US" dirty="0"/>
              <a:t>Supplies – consumables</a:t>
            </a:r>
          </a:p>
          <a:p>
            <a:r>
              <a:rPr lang="en-US" dirty="0"/>
              <a:t>Equipment - $5,000+ and 1+ years of useful life</a:t>
            </a:r>
          </a:p>
          <a:p>
            <a:r>
              <a:rPr lang="en-US" dirty="0"/>
              <a:t>Meals/travel/lodging</a:t>
            </a:r>
          </a:p>
          <a:p>
            <a:r>
              <a:rPr lang="en-US" dirty="0"/>
              <a:t>Consultants/vendors</a:t>
            </a:r>
          </a:p>
          <a:p>
            <a:r>
              <a:rPr lang="en-US" dirty="0"/>
              <a:t>Stipends/honoraria</a:t>
            </a:r>
          </a:p>
          <a:p>
            <a:r>
              <a:rPr lang="en-US" dirty="0"/>
              <a:t>Publications</a:t>
            </a:r>
          </a:p>
          <a:p>
            <a:r>
              <a:rPr lang="en-US" dirty="0"/>
              <a:t>Indirect costs – federally-negotiated rate or other as/if allowed by the funder</a:t>
            </a:r>
          </a:p>
          <a:p>
            <a:r>
              <a:rPr lang="en-US" dirty="0"/>
              <a:t>Matching funds (if required)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41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423785"/>
            <a:ext cx="10364451" cy="1081494"/>
          </a:xfrm>
        </p:spPr>
        <p:txBody>
          <a:bodyPr/>
          <a:lstStyle/>
          <a:p>
            <a:r>
              <a:rPr lang="en-US" b="1" dirty="0"/>
              <a:t>Use Valpo’s Budget Spreadsheet 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0700"/>
            <a:ext cx="10515600" cy="4565650"/>
          </a:xfrm>
        </p:spPr>
        <p:txBody>
          <a:bodyPr>
            <a:normAutofit/>
          </a:bodyPr>
          <a:lstStyle/>
          <a:p>
            <a:r>
              <a:rPr lang="en-US" sz="2800" dirty="0"/>
              <a:t>Organized by types of expense	</a:t>
            </a:r>
          </a:p>
          <a:p>
            <a:r>
              <a:rPr lang="en-US" sz="2800" dirty="0"/>
              <a:t>Add rows to include more people, more supplies, etc.</a:t>
            </a:r>
          </a:p>
          <a:p>
            <a:r>
              <a:rPr lang="en-US" sz="2800" dirty="0"/>
              <a:t>Add columns for more years and for match/cost-share</a:t>
            </a:r>
          </a:p>
          <a:p>
            <a:r>
              <a:rPr lang="en-US" sz="2800" dirty="0"/>
              <a:t>WE have standard ways to calculate course releases, fringe benefits, indirect costs, etc.  </a:t>
            </a:r>
          </a:p>
          <a:p>
            <a:r>
              <a:rPr lang="en-US" sz="2800" dirty="0"/>
              <a:t>Has formulas to calculate totals</a:t>
            </a:r>
          </a:p>
          <a:p>
            <a:r>
              <a:rPr lang="en-US" sz="2800" dirty="0"/>
              <a:t>Excel is your friend!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3995" y="252294"/>
            <a:ext cx="5084805" cy="63873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D468-BFD4-4B64-810E-1E3D1F908590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6900" y="660414"/>
            <a:ext cx="33147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Valpo’s</a:t>
            </a:r>
            <a:r>
              <a:rPr lang="en-US" sz="3600" b="1" dirty="0"/>
              <a:t> Internal Grant Budget Spreadsheet</a:t>
            </a:r>
          </a:p>
          <a:p>
            <a:endParaRPr lang="en-US" sz="2000" b="1" dirty="0"/>
          </a:p>
          <a:p>
            <a:r>
              <a:rPr lang="en-US" sz="2000" dirty="0"/>
              <a:t>Download the current version from:  </a:t>
            </a:r>
          </a:p>
          <a:p>
            <a:r>
              <a:rPr lang="en-US" dirty="0">
                <a:hlinkClick r:id="rId3"/>
              </a:rPr>
              <a:t>https://www.valpo.edu/sponsored-and-student-research/sponsored-research/grants-and-fellowships/forms-and-helpful-resources/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434991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5058</TotalTime>
  <Words>761</Words>
  <Application>Microsoft Office PowerPoint</Application>
  <PresentationFormat>Widescreen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Tw Cen MT</vt:lpstr>
      <vt:lpstr>Droplet</vt:lpstr>
      <vt:lpstr>Demystifying Grant BudgetS</vt:lpstr>
      <vt:lpstr>What’s the Big deal about budgets?</vt:lpstr>
      <vt:lpstr>Be Clear About Your Project (Without Thinking about Costs)</vt:lpstr>
      <vt:lpstr>What do You Need to do the Project?</vt:lpstr>
      <vt:lpstr>Do Your Research</vt:lpstr>
      <vt:lpstr>Start Using Numbers </vt:lpstr>
      <vt:lpstr>Common Types of Expenses</vt:lpstr>
      <vt:lpstr>Use Valpo’s Budget Spreadsheet template</vt:lpstr>
      <vt:lpstr>PowerPoint Presentation</vt:lpstr>
      <vt:lpstr>Budget Justification/Narrative</vt:lpstr>
      <vt:lpstr>Remember </vt:lpstr>
      <vt:lpstr>More Things to Remember </vt:lpstr>
      <vt:lpstr>Budgets – Resources</vt:lpstr>
    </vt:vector>
  </TitlesOfParts>
  <Company>Valparaiso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Build a Budget</dc:title>
  <dc:creator>Dorothy Warner</dc:creator>
  <cp:lastModifiedBy>Dorothy Warner</cp:lastModifiedBy>
  <cp:revision>62</cp:revision>
  <cp:lastPrinted>2023-10-12T14:04:36Z</cp:lastPrinted>
  <dcterms:created xsi:type="dcterms:W3CDTF">2020-01-28T14:35:58Z</dcterms:created>
  <dcterms:modified xsi:type="dcterms:W3CDTF">2023-10-12T15:10:19Z</dcterms:modified>
</cp:coreProperties>
</file>