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73" r:id="rId4"/>
    <p:sldId id="270" r:id="rId5"/>
    <p:sldId id="267" r:id="rId6"/>
    <p:sldId id="265" r:id="rId7"/>
    <p:sldId id="257" r:id="rId8"/>
    <p:sldId id="275" r:id="rId9"/>
    <p:sldId id="263" r:id="rId10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1055" autoAdjust="0"/>
  </p:normalViewPr>
  <p:slideViewPr>
    <p:cSldViewPr snapToGrid="0">
      <p:cViewPr varScale="1">
        <p:scale>
          <a:sx n="68" d="100"/>
          <a:sy n="68" d="100"/>
        </p:scale>
        <p:origin x="35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F283FAD-2AC9-4837-9368-D96BEF791AB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DB4B59F-F882-4D85-8887-A5125E6C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97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61EEAB5-AB48-4001-9DF8-6E3E0B940BA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A1A0BF0-B46C-4EA3-A0EF-D8C5EB3A6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C002-D984-40AF-B4BE-A079AFDEA96E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2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6A36-5F11-4675-A35C-466E6A1F6F53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38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6A36-5F11-4675-A35C-466E6A1F6F53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227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6A36-5F11-4675-A35C-466E6A1F6F53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198789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6A36-5F11-4675-A35C-466E6A1F6F53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51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6A36-5F11-4675-A35C-466E6A1F6F53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9076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6A36-5F11-4675-A35C-466E6A1F6F53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7662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6A36-5F11-4675-A35C-466E6A1F6F53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8004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6A36-5F11-4675-A35C-466E6A1F6F53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5529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6B7D-0E73-4D82-B6DB-3565FEC57491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9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6A36-5F11-4675-A35C-466E6A1F6F53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8819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5DAC-A65F-4A81-9087-C402EA27BA12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0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6A36-5F11-4675-A35C-466E6A1F6F53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5671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6A36-5F11-4675-A35C-466E6A1F6F53}" type="datetime1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413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56DB-A452-43EB-B735-5B373ADFF618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8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0A89-063E-48D9-AB5D-004B5544D01B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2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6A36-5F11-4675-A35C-466E6A1F6F53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29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2764-66A9-420B-809E-05B78A53EFFE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276A36-5F11-4675-A35C-466E6A1F6F53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4DF54FC-F78E-48C3-A1BA-5B4904E9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7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733536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letters-abc-a-alphabet-learn-2077226/" TargetMode="External"/><Relationship Id="rId3" Type="http://schemas.openxmlformats.org/officeDocument/2006/relationships/hyperlink" Target="https://pixabay.com/en/idea-cloud-think-concept-symbol-48100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svgsilh.com/image/1837426.html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zzle-game-solution-connection-226743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vgs.com/id/23682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49744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po.edu/sponsored-and-student-research/" TargetMode="External"/><Relationship Id="rId2" Type="http://schemas.openxmlformats.org/officeDocument/2006/relationships/hyperlink" Target="mailto:Dorothy.warner1@valpo.edu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pixabay.com/en/help-button-red-emergency-support-153094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704" y="627797"/>
            <a:ext cx="9890975" cy="2586743"/>
          </a:xfrm>
        </p:spPr>
        <p:txBody>
          <a:bodyPr>
            <a:noAutofit/>
          </a:bodyPr>
          <a:lstStyle/>
          <a:p>
            <a:r>
              <a:rPr lang="en-US" b="1" dirty="0"/>
              <a:t>WOW+TRUST:</a:t>
            </a:r>
            <a:r>
              <a:rPr lang="en-US" dirty="0"/>
              <a:t> </a:t>
            </a:r>
            <a:r>
              <a:rPr lang="en-US" b="1" dirty="0"/>
              <a:t>The Keys to Writing Successful Grant and Fellowship Proposals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640" y="3643461"/>
            <a:ext cx="10921284" cy="195606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Dorothy Warner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Director, Office of Sponsored and Student Research</a:t>
            </a:r>
          </a:p>
          <a:p>
            <a:r>
              <a:rPr lang="en-US" sz="2800" dirty="0">
                <a:solidFill>
                  <a:schemeClr val="tx1"/>
                </a:solidFill>
              </a:rPr>
              <a:t>2023 - 2024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9675"/>
          </a:xfrm>
        </p:spPr>
        <p:txBody>
          <a:bodyPr>
            <a:normAutofit/>
          </a:bodyPr>
          <a:lstStyle/>
          <a:p>
            <a:r>
              <a:rPr lang="en-US" sz="3200" b="1" dirty="0"/>
              <a:t>Grants vs Fellowships – what’s the difference?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z="1200" smtClean="0"/>
              <a:t>2</a:t>
            </a:fld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62539"/>
              </p:ext>
            </p:extLst>
          </p:nvPr>
        </p:nvGraphicFramePr>
        <p:xfrm>
          <a:off x="579549" y="1486090"/>
          <a:ext cx="10921285" cy="439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247">
                  <a:extLst>
                    <a:ext uri="{9D8B030D-6E8A-4147-A177-3AD203B41FA5}">
                      <a16:colId xmlns:a16="http://schemas.microsoft.com/office/drawing/2014/main" val="1114977207"/>
                    </a:ext>
                  </a:extLst>
                </a:gridCol>
                <a:gridCol w="5505038">
                  <a:extLst>
                    <a:ext uri="{9D8B030D-6E8A-4147-A177-3AD203B41FA5}">
                      <a16:colId xmlns:a16="http://schemas.microsoft.com/office/drawing/2014/main" val="114905950"/>
                    </a:ext>
                  </a:extLst>
                </a:gridCol>
              </a:tblGrid>
              <a:tr h="515488">
                <a:tc>
                  <a:txBody>
                    <a:bodyPr/>
                    <a:lstStyle/>
                    <a:p>
                      <a:r>
                        <a:rPr lang="en-US" sz="2800" dirty="0"/>
                        <a:t>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FELLOWSHIPS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832732"/>
                  </a:ext>
                </a:extLst>
              </a:tr>
              <a:tr h="40842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Awarded to an institution</a:t>
                      </a:r>
                      <a:r>
                        <a:rPr lang="en-US" sz="2000" baseline="0" dirty="0"/>
                        <a:t> (university)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Awarded to an individual (faculty scholar)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32419"/>
                  </a:ext>
                </a:extLst>
              </a:tr>
              <a:tr h="73517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Typically supports a project, program or 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Typically supports research for a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388412"/>
                  </a:ext>
                </a:extLst>
              </a:tr>
              <a:tr h="75723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Project occurs where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Often at the funder’s location so fellows can be part of a community of scholars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557207"/>
                  </a:ext>
                </a:extLst>
              </a:tr>
              <a:tr h="83433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May support a team (faculty, staff, students, subcontractors) and other project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Typically supports one person and sometimes a housing or travel allowance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316336"/>
                  </a:ext>
                </a:extLst>
              </a:tr>
              <a:tr h="40842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Line-item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Flat amount or percent</a:t>
                      </a:r>
                      <a:r>
                        <a:rPr lang="en-US" sz="2000" baseline="0" dirty="0"/>
                        <a:t> of salary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954540"/>
                  </a:ext>
                </a:extLst>
              </a:tr>
              <a:tr h="73517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GPAF</a:t>
                      </a:r>
                      <a:r>
                        <a:rPr lang="en-US" sz="2000" baseline="0" dirty="0"/>
                        <a:t> internal review process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FAF internal review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686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22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9675"/>
          </a:xfrm>
        </p:spPr>
        <p:txBody>
          <a:bodyPr>
            <a:normAutofit/>
          </a:bodyPr>
          <a:lstStyle/>
          <a:p>
            <a:r>
              <a:rPr lang="en-US" sz="4400" b="1" dirty="0"/>
              <a:t>Success is </a:t>
            </a:r>
            <a:r>
              <a:rPr lang="en-US" sz="4400" b="1" dirty="0" err="1"/>
              <a:t>WOW+Trust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z="1200" smtClean="0"/>
              <a:t>3</a:t>
            </a:fld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24235"/>
              </p:ext>
            </p:extLst>
          </p:nvPr>
        </p:nvGraphicFramePr>
        <p:xfrm>
          <a:off x="914400" y="1560268"/>
          <a:ext cx="10261600" cy="4221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518">
                  <a:extLst>
                    <a:ext uri="{9D8B030D-6E8A-4147-A177-3AD203B41FA5}">
                      <a16:colId xmlns:a16="http://schemas.microsoft.com/office/drawing/2014/main" val="1114977207"/>
                    </a:ext>
                  </a:extLst>
                </a:gridCol>
                <a:gridCol w="5288082">
                  <a:extLst>
                    <a:ext uri="{9D8B030D-6E8A-4147-A177-3AD203B41FA5}">
                      <a16:colId xmlns:a16="http://schemas.microsoft.com/office/drawing/2014/main" val="114905950"/>
                    </a:ext>
                  </a:extLst>
                </a:gridCol>
              </a:tblGrid>
              <a:tr h="6797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832732"/>
                  </a:ext>
                </a:extLst>
              </a:tr>
              <a:tr h="67970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In-depth knowledge and 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Find the fit and follow the 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32419"/>
                  </a:ext>
                </a:extLst>
              </a:tr>
              <a:tr h="81692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Creative methods or problem-solving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Realistic, reasonable</a:t>
                      </a:r>
                      <a:r>
                        <a:rPr lang="en-US" sz="2400" baseline="0" dirty="0"/>
                        <a:t> budget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388412"/>
                  </a:ext>
                </a:extLst>
              </a:tr>
              <a:tr h="67970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High impact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Complete and accurate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316336"/>
                  </a:ext>
                </a:extLst>
              </a:tr>
              <a:tr h="67970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Qualified team</a:t>
                      </a:r>
                      <a:r>
                        <a:rPr lang="en-US" sz="2400" baseline="0" dirty="0"/>
                        <a:t> and organization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Project</a:t>
                      </a:r>
                      <a:r>
                        <a:rPr lang="en-US" sz="2400" baseline="0" dirty="0"/>
                        <a:t> honesty and trustworthiness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686962"/>
                  </a:ext>
                </a:extLst>
              </a:tr>
              <a:tr h="67970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Well-written, persuasive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Pieces fit together and make sense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202352"/>
                  </a:ext>
                </a:extLst>
              </a:tr>
            </a:tbl>
          </a:graphicData>
        </a:graphic>
      </p:graphicFrame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1D998075-8897-43E2-BF04-175137285B87}"/>
              </a:ext>
            </a:extLst>
          </p:cNvPr>
          <p:cNvSpPr/>
          <p:nvPr/>
        </p:nvSpPr>
        <p:spPr>
          <a:xfrm>
            <a:off x="325120" y="71120"/>
            <a:ext cx="2011680" cy="220389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8FA6EECC-CC75-4089-96E0-3262928C5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90531">
            <a:off x="9851379" y="4494431"/>
            <a:ext cx="2385157" cy="287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7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9675"/>
          </a:xfrm>
        </p:spPr>
        <p:txBody>
          <a:bodyPr>
            <a:normAutofit/>
          </a:bodyPr>
          <a:lstStyle/>
          <a:p>
            <a:r>
              <a:rPr lang="en-US" sz="4000" b="1" dirty="0"/>
              <a:t>Proposal Writing is a Specific Skill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684520" cy="4722991"/>
          </a:xfrm>
        </p:spPr>
        <p:txBody>
          <a:bodyPr>
            <a:normAutofit/>
          </a:bodyPr>
          <a:lstStyle/>
          <a:p>
            <a:r>
              <a:rPr lang="en-US" sz="2800" dirty="0"/>
              <a:t>It takes practice</a:t>
            </a:r>
          </a:p>
          <a:p>
            <a:r>
              <a:rPr lang="en-US" sz="2800" dirty="0"/>
              <a:t>Start early so you have time to get feedback and refine</a:t>
            </a:r>
          </a:p>
          <a:p>
            <a:r>
              <a:rPr lang="en-US" sz="2800" dirty="0"/>
              <a:t>Be nimble and flexible </a:t>
            </a:r>
          </a:p>
          <a:p>
            <a:r>
              <a:rPr lang="en-US" sz="2800" dirty="0"/>
              <a:t>Be patient with yourself, It’s a learning process</a:t>
            </a:r>
          </a:p>
          <a:p>
            <a:r>
              <a:rPr lang="en-US" sz="2800" dirty="0"/>
              <a:t>Grants/fellowships are competitive, be persistent!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z="1200" smtClean="0"/>
              <a:t>4</a:t>
            </a:fld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EAF0E-7975-4E82-A7BA-CDDC6E21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64960" y="2027115"/>
            <a:ext cx="4613266" cy="37550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265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967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Where/how to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2991"/>
          </a:xfrm>
        </p:spPr>
        <p:txBody>
          <a:bodyPr>
            <a:normAutofit/>
          </a:bodyPr>
          <a:lstStyle/>
          <a:p>
            <a:r>
              <a:rPr lang="en-US" sz="2800" dirty="0"/>
              <a:t>Keep a list of ideas</a:t>
            </a:r>
          </a:p>
          <a:p>
            <a:r>
              <a:rPr lang="en-US" sz="2800" dirty="0"/>
              <a:t>Start with small Grants</a:t>
            </a:r>
          </a:p>
          <a:p>
            <a:r>
              <a:rPr lang="en-US" sz="2800" dirty="0"/>
              <a:t>Find a mentor/Listen to advice</a:t>
            </a:r>
          </a:p>
          <a:p>
            <a:r>
              <a:rPr lang="en-US" sz="2800" dirty="0"/>
              <a:t>Consider being a Co-PI/team member</a:t>
            </a:r>
          </a:p>
          <a:p>
            <a:r>
              <a:rPr lang="en-US" sz="2800" dirty="0"/>
              <a:t>Convene a multifaceted team</a:t>
            </a:r>
          </a:p>
          <a:p>
            <a:r>
              <a:rPr lang="en-US" sz="2800" dirty="0"/>
              <a:t>Learn as much as you can about the funder</a:t>
            </a:r>
          </a:p>
          <a:p>
            <a:r>
              <a:rPr lang="en-US" sz="2800" dirty="0"/>
              <a:t>Volunteer to be a grant reviewer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z="1200" smtClean="0"/>
              <a:t>5</a:t>
            </a:fld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1F064F-92F2-4519-96C5-4A141629B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86600" y="209977"/>
            <a:ext cx="4563535" cy="301858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9F546C0-0C92-4D72-90C5-836D8DB4F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02921" y="2556704"/>
            <a:ext cx="1299679" cy="1080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49652D-5A2A-4AB9-8721-8F3E383C3B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756275" y="3842175"/>
            <a:ext cx="2770717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7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34649"/>
          </a:xfrm>
        </p:spPr>
        <p:txBody>
          <a:bodyPr>
            <a:normAutofit/>
          </a:bodyPr>
          <a:lstStyle/>
          <a:p>
            <a:r>
              <a:rPr lang="en-US" sz="4000" b="1" dirty="0"/>
              <a:t>BEST PRACTICES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1" y="1635618"/>
            <a:ext cx="7239626" cy="4815982"/>
          </a:xfrm>
        </p:spPr>
        <p:txBody>
          <a:bodyPr>
            <a:normAutofit/>
          </a:bodyPr>
          <a:lstStyle/>
          <a:p>
            <a:r>
              <a:rPr lang="en-US" dirty="0"/>
              <a:t>Assure your project fits the funder’s priorities</a:t>
            </a:r>
          </a:p>
          <a:p>
            <a:r>
              <a:rPr lang="en-US" dirty="0"/>
              <a:t>read and follow the instructions</a:t>
            </a:r>
          </a:p>
          <a:p>
            <a:r>
              <a:rPr lang="en-US" dirty="0"/>
              <a:t>Know your audience and tailor your approach</a:t>
            </a:r>
          </a:p>
          <a:p>
            <a:r>
              <a:rPr lang="en-US" dirty="0"/>
              <a:t>Clear communication is just as important as content</a:t>
            </a:r>
          </a:p>
          <a:p>
            <a:r>
              <a:rPr lang="en-US" dirty="0"/>
              <a:t>Plan ahead/Start early</a:t>
            </a:r>
          </a:p>
          <a:p>
            <a:r>
              <a:rPr lang="en-US" dirty="0"/>
              <a:t>Get the “easy” parts out of the way</a:t>
            </a:r>
          </a:p>
          <a:p>
            <a:r>
              <a:rPr lang="en-US" dirty="0"/>
              <a:t>Talk with project officers</a:t>
            </a:r>
          </a:p>
          <a:p>
            <a:r>
              <a:rPr lang="en-US" dirty="0"/>
              <a:t>Submit early</a:t>
            </a:r>
          </a:p>
          <a:p>
            <a:r>
              <a:rPr lang="en-US" dirty="0"/>
              <a:t>Use reviewers’ comments to improve the next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z="1200" smtClean="0"/>
              <a:t>6</a:t>
            </a:fld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AFA5D-1B96-469D-A5E2-E73CC4D17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0333" y="2478616"/>
            <a:ext cx="2963334" cy="24257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167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>
            <a:normAutofit/>
          </a:bodyPr>
          <a:lstStyle/>
          <a:p>
            <a:r>
              <a:rPr lang="en-US" sz="4000" b="1" dirty="0"/>
              <a:t>Finding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245629"/>
            <a:ext cx="7035800" cy="524724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Federal government </a:t>
            </a:r>
          </a:p>
          <a:p>
            <a:pPr lvl="1"/>
            <a:r>
              <a:rPr lang="en-US" dirty="0"/>
              <a:t>Grants.gov</a:t>
            </a:r>
          </a:p>
          <a:p>
            <a:pPr lvl="1"/>
            <a:r>
              <a:rPr lang="en-US" dirty="0"/>
              <a:t>Agency websites and e-newsletters</a:t>
            </a:r>
          </a:p>
          <a:p>
            <a:r>
              <a:rPr lang="en-US" dirty="0"/>
              <a:t>State and local government </a:t>
            </a:r>
          </a:p>
          <a:p>
            <a:pPr lvl="1"/>
            <a:r>
              <a:rPr lang="en-US" dirty="0"/>
              <a:t>Agency websites and e-newsletters</a:t>
            </a:r>
          </a:p>
          <a:p>
            <a:r>
              <a:rPr lang="en-US" dirty="0"/>
              <a:t>Private foundations/grants for individuals (fellowships, too)</a:t>
            </a:r>
          </a:p>
          <a:p>
            <a:pPr lvl="1"/>
            <a:r>
              <a:rPr lang="en-US" dirty="0"/>
              <a:t>Candid database and newsletters </a:t>
            </a:r>
          </a:p>
          <a:p>
            <a:r>
              <a:rPr lang="en-US" dirty="0"/>
              <a:t>Professional associations</a:t>
            </a:r>
          </a:p>
          <a:p>
            <a:r>
              <a:rPr lang="en-US" dirty="0"/>
              <a:t>Networking/word of mouth/general internet searches</a:t>
            </a:r>
          </a:p>
          <a:p>
            <a:r>
              <a:rPr lang="en-US" dirty="0"/>
              <a:t>Pay attention to the specifics and Eligibility</a:t>
            </a:r>
          </a:p>
          <a:p>
            <a:pPr lvl="1"/>
            <a:r>
              <a:rPr lang="en-US" dirty="0"/>
              <a:t>Funding purposes, exclusions</a:t>
            </a:r>
          </a:p>
          <a:p>
            <a:pPr lvl="1"/>
            <a:r>
              <a:rPr lang="en-US" dirty="0"/>
              <a:t>Match/cost-share requirements</a:t>
            </a:r>
          </a:p>
          <a:p>
            <a:pPr lvl="1"/>
            <a:r>
              <a:rPr lang="en-US" dirty="0"/>
              <a:t>Timeframes</a:t>
            </a:r>
          </a:p>
          <a:p>
            <a:pPr lvl="1"/>
            <a:r>
              <a:rPr lang="en-US" dirty="0"/>
              <a:t>Geographic preferences</a:t>
            </a:r>
          </a:p>
          <a:p>
            <a:pPr lvl="1"/>
            <a:r>
              <a:rPr lang="en-US" dirty="0"/>
              <a:t>Giving history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z="1200" smtClean="0"/>
              <a:t>7</a:t>
            </a:fld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349AB-E694-4482-B1AB-80F011860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63846" y="1245629"/>
            <a:ext cx="4463520" cy="44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6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8" y="365125"/>
            <a:ext cx="6485466" cy="94297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The Funder’s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557867"/>
            <a:ext cx="6824133" cy="4935008"/>
          </a:xfrm>
        </p:spPr>
        <p:txBody>
          <a:bodyPr>
            <a:normAutofit/>
          </a:bodyPr>
          <a:lstStyle/>
          <a:p>
            <a:pPr fontAlgn="t"/>
            <a:r>
              <a:rPr lang="en-US" sz="2400" dirty="0"/>
              <a:t>Priorities and timing are set by the Board of Directors or laws/regulations</a:t>
            </a:r>
          </a:p>
          <a:p>
            <a:pPr fontAlgn="t"/>
            <a:r>
              <a:rPr lang="en-US" sz="2400" dirty="0"/>
              <a:t>Desire to make the most impact with their investment</a:t>
            </a:r>
          </a:p>
          <a:p>
            <a:r>
              <a:rPr lang="en-US" sz="2400" dirty="0"/>
              <a:t>Overwhelming number of applications</a:t>
            </a:r>
          </a:p>
          <a:p>
            <a:r>
              <a:rPr lang="en-US" sz="2400" dirty="0"/>
              <a:t>Limited funding to share</a:t>
            </a:r>
          </a:p>
          <a:p>
            <a:r>
              <a:rPr lang="en-US" sz="2400" dirty="0"/>
              <a:t>Their deadlines and guidelines work for them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z="1200" smtClean="0"/>
              <a:t>8</a:t>
            </a:fld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176A9D-6AAB-4776-A69F-97356D48E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96200" y="559024"/>
            <a:ext cx="3742267" cy="56134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906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228118"/>
            <a:ext cx="7036426" cy="1261082"/>
          </a:xfrm>
        </p:spPr>
        <p:txBody>
          <a:bodyPr>
            <a:noAutofit/>
          </a:bodyPr>
          <a:lstStyle/>
          <a:p>
            <a:r>
              <a:rPr lang="en-US" sz="4400" b="1" dirty="0"/>
              <a:t>WOW+TRUST -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267" y="3276600"/>
            <a:ext cx="10761133" cy="319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Office of Sponsored and Student Research is here to help!</a:t>
            </a:r>
          </a:p>
          <a:p>
            <a:pPr marL="0" indent="0">
              <a:buNone/>
            </a:pPr>
            <a:endParaRPr lang="en-US" sz="1400" b="1" dirty="0">
              <a:hlinkClick r:id="rId2"/>
            </a:endParaRPr>
          </a:p>
          <a:p>
            <a:pPr marL="0" indent="0">
              <a:buNone/>
            </a:pPr>
            <a:r>
              <a:rPr lang="en-US" sz="2800" b="1" dirty="0">
                <a:hlinkClick r:id="rId2"/>
              </a:rPr>
              <a:t>dorothy.warner1@valpo.edu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ASB 216, Extension 5798</a:t>
            </a:r>
          </a:p>
          <a:p>
            <a:pPr marL="0" indent="0">
              <a:buNone/>
            </a:pPr>
            <a:r>
              <a:rPr lang="en-US" sz="2800" b="1" dirty="0">
                <a:hlinkClick r:id="rId3"/>
              </a:rPr>
              <a:t>https://www.valpo.edu/sponsored-and-student-research/</a:t>
            </a:r>
            <a:r>
              <a:rPr lang="en-US" sz="2800" b="1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4FC-F78E-48C3-A1BA-5B4904E9A0C1}" type="slidenum">
              <a:rPr lang="en-US" sz="1200" smtClean="0"/>
              <a:t>9</a:t>
            </a:fld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68C50-3721-4819-859D-95EE1CE037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9577" y="567268"/>
            <a:ext cx="3228621" cy="27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0478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11231</TotalTime>
  <Words>481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Droplet</vt:lpstr>
      <vt:lpstr>WOW+TRUST: The Keys to Writing Successful Grant and Fellowship Proposals</vt:lpstr>
      <vt:lpstr>Grants vs Fellowships – what’s the difference?</vt:lpstr>
      <vt:lpstr>Success is WOW+Trust</vt:lpstr>
      <vt:lpstr>Proposal Writing is a Specific Skill</vt:lpstr>
      <vt:lpstr>Where/how to Start?</vt:lpstr>
      <vt:lpstr>BEST PRACTICES FOR SUCCESS</vt:lpstr>
      <vt:lpstr>Finding opportunities</vt:lpstr>
      <vt:lpstr>The Funder’s Perspective</vt:lpstr>
      <vt:lpstr>WOW+TRUST - resources</vt:lpstr>
    </vt:vector>
  </TitlesOfParts>
  <Company>Valparaiso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Grant Writing  Global Humanitarianism Examined</dc:title>
  <dc:creator>Dorothy Warner</dc:creator>
  <cp:lastModifiedBy>Dorothy Warner</cp:lastModifiedBy>
  <cp:revision>93</cp:revision>
  <cp:lastPrinted>2023-10-12T15:16:14Z</cp:lastPrinted>
  <dcterms:created xsi:type="dcterms:W3CDTF">2020-01-17T16:35:32Z</dcterms:created>
  <dcterms:modified xsi:type="dcterms:W3CDTF">2023-10-12T15:18:04Z</dcterms:modified>
</cp:coreProperties>
</file>