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0"/>
  </p:notesMasterIdLst>
  <p:handoutMasterIdLst>
    <p:handoutMasterId r:id="rId21"/>
  </p:handoutMasterIdLst>
  <p:sldIdLst>
    <p:sldId id="273" r:id="rId2"/>
    <p:sldId id="256" r:id="rId3"/>
    <p:sldId id="274" r:id="rId4"/>
    <p:sldId id="276" r:id="rId5"/>
    <p:sldId id="267" r:id="rId6"/>
    <p:sldId id="284" r:id="rId7"/>
    <p:sldId id="270" r:id="rId8"/>
    <p:sldId id="269" r:id="rId9"/>
    <p:sldId id="257" r:id="rId10"/>
    <p:sldId id="263" r:id="rId11"/>
    <p:sldId id="264" r:id="rId12"/>
    <p:sldId id="265" r:id="rId13"/>
    <p:sldId id="266" r:id="rId14"/>
    <p:sldId id="283" r:id="rId15"/>
    <p:sldId id="282" r:id="rId16"/>
    <p:sldId id="271" r:id="rId17"/>
    <p:sldId id="278" r:id="rId18"/>
    <p:sldId id="272" r:id="rId19"/>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alparaiso University" initials="VU"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258" autoAdjust="0"/>
  </p:normalViewPr>
  <p:slideViewPr>
    <p:cSldViewPr snapToGrid="0" snapToObjects="1">
      <p:cViewPr varScale="1">
        <p:scale>
          <a:sx n="70" d="100"/>
          <a:sy n="70" d="100"/>
        </p:scale>
        <p:origin x="514"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395"/>
    </p:cViewPr>
  </p:sorterViewPr>
  <p:notesViewPr>
    <p:cSldViewPr snapToGrid="0" snapToObjects="1">
      <p:cViewPr>
        <p:scale>
          <a:sx n="100" d="100"/>
          <a:sy n="100" d="100"/>
        </p:scale>
        <p:origin x="-864" y="2050"/>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0F3EE91E-3523-4076-A13E-3925152BF284}" type="datetimeFigureOut">
              <a:rPr lang="en-US" smtClean="0"/>
              <a:t>10/31/2014</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13F55561-FE38-4469-8A37-D24A999FAEFF}" type="slidenum">
              <a:rPr lang="en-US" smtClean="0"/>
              <a:t>‹#›</a:t>
            </a:fld>
            <a:endParaRPr lang="en-US"/>
          </a:p>
        </p:txBody>
      </p:sp>
    </p:spTree>
    <p:extLst>
      <p:ext uri="{BB962C8B-B14F-4D97-AF65-F5344CB8AC3E}">
        <p14:creationId xmlns:p14="http://schemas.microsoft.com/office/powerpoint/2010/main" val="3874428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41C00ACF-90BF-4C85-8CFB-33C4E32BB99A}" type="datetimeFigureOut">
              <a:rPr lang="en-US" smtClean="0"/>
              <a:t>10/31/2014</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A3F2DC2A-8EDD-4326-89E0-82038CE453D6}" type="slidenum">
              <a:rPr lang="en-US" smtClean="0"/>
              <a:t>‹#›</a:t>
            </a:fld>
            <a:endParaRPr lang="en-US"/>
          </a:p>
        </p:txBody>
      </p:sp>
    </p:spTree>
    <p:extLst>
      <p:ext uri="{BB962C8B-B14F-4D97-AF65-F5344CB8AC3E}">
        <p14:creationId xmlns:p14="http://schemas.microsoft.com/office/powerpoint/2010/main" val="994855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studentloans.gov/"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a:t>
            </a:r>
            <a:r>
              <a:rPr lang="en-US" baseline="0" dirty="0" smtClean="0"/>
              <a:t> afternoon and thank you for attending today’s session about exit counseling. I want to stress to you this session does NOT fulfill your requirement for exit counseling for any of the loans you have borrowed, but rather is a session to help you understand the importance of completing exit counseling and to assist you in the exit process. A brochure has been provided that shares the same information as </a:t>
            </a:r>
            <a:r>
              <a:rPr lang="en-US" baseline="0" smtClean="0"/>
              <a:t>this presentation.</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1</a:t>
            </a:fld>
            <a:endParaRPr lang="en-US"/>
          </a:p>
        </p:txBody>
      </p:sp>
    </p:spTree>
    <p:extLst>
      <p:ext uri="{BB962C8B-B14F-4D97-AF65-F5344CB8AC3E}">
        <p14:creationId xmlns:p14="http://schemas.microsoft.com/office/powerpoint/2010/main" val="3064976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find all of your federal loans, you will want to go to the National Student Loan Data System (NSLDS) website, which is posted on this slide and  has been provided on your  handout. This will show you all the federal loans you have borrowed at </a:t>
            </a:r>
            <a:r>
              <a:rPr lang="en-US" baseline="0" dirty="0" err="1" smtClean="0"/>
              <a:t>Valpo</a:t>
            </a:r>
            <a:r>
              <a:rPr lang="en-US" baseline="0" dirty="0" smtClean="0"/>
              <a:t> and other schools if you have attended other institutions.</a:t>
            </a:r>
          </a:p>
          <a:p>
            <a:endParaRPr lang="en-US" baseline="0" dirty="0" smtClean="0"/>
          </a:p>
          <a:p>
            <a:r>
              <a:rPr lang="en-US" baseline="0" dirty="0" smtClean="0"/>
              <a:t>Read bullet points.</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10</a:t>
            </a:fld>
            <a:endParaRPr lang="en-US"/>
          </a:p>
        </p:txBody>
      </p:sp>
    </p:spTree>
    <p:extLst>
      <p:ext uri="{BB962C8B-B14F-4D97-AF65-F5344CB8AC3E}">
        <p14:creationId xmlns:p14="http://schemas.microsoft.com/office/powerpoint/2010/main" val="3034179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institutional loans</a:t>
            </a:r>
            <a:r>
              <a:rPr lang="en-US" baseline="0" dirty="0" smtClean="0"/>
              <a:t> through Valparaiso  University can be located through University Accounting Services (UAS), a third party we use to service our loans. Their web address and phone number are listed on this slide and has</a:t>
            </a:r>
            <a:r>
              <a:rPr lang="en-US" dirty="0" smtClean="0"/>
              <a:t> been provided to you on your handout.</a:t>
            </a:r>
            <a:r>
              <a:rPr lang="en-US" baseline="0" dirty="0" smtClean="0"/>
              <a:t> This site is also where you will do your exit counseling for your institutional loans and Perkins Loans.</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11</a:t>
            </a:fld>
            <a:endParaRPr lang="en-US"/>
          </a:p>
        </p:txBody>
      </p:sp>
    </p:spTree>
    <p:extLst>
      <p:ext uri="{BB962C8B-B14F-4D97-AF65-F5344CB8AC3E}">
        <p14:creationId xmlns:p14="http://schemas.microsoft.com/office/powerpoint/2010/main" val="1873212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exit counseling</a:t>
            </a:r>
            <a:r>
              <a:rPr lang="en-US" baseline="0" dirty="0" smtClean="0"/>
              <a:t> and repayment information on your private loans, you will need to contact the lender/banking</a:t>
            </a:r>
            <a:r>
              <a:rPr lang="en-US" dirty="0" smtClean="0"/>
              <a:t> institution </a:t>
            </a:r>
            <a:r>
              <a:rPr lang="en-US" baseline="0" dirty="0" smtClean="0"/>
              <a:t>servicing your loan.  You should have been provided contact information from your lender about your private loans.</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12</a:t>
            </a:fld>
            <a:endParaRPr lang="en-US"/>
          </a:p>
        </p:txBody>
      </p:sp>
    </p:spTree>
    <p:extLst>
      <p:ext uri="{BB962C8B-B14F-4D97-AF65-F5344CB8AC3E}">
        <p14:creationId xmlns:p14="http://schemas.microsoft.com/office/powerpoint/2010/main" val="2509723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You have</a:t>
            </a:r>
            <a:r>
              <a:rPr lang="en-US" sz="1000" baseline="0" dirty="0" smtClean="0"/>
              <a:t> </a:t>
            </a:r>
            <a:r>
              <a:rPr lang="en-US" sz="1000" baseline="0" dirty="0" smtClean="0"/>
              <a:t>7 </a:t>
            </a:r>
            <a:r>
              <a:rPr lang="en-US" sz="1000" baseline="0" dirty="0" smtClean="0"/>
              <a:t>repayment plans to choose from. I will briefly go over each. When you complete your exit counseling through NSLDS, it will provide you more information, but I just want</a:t>
            </a:r>
            <a:r>
              <a:rPr lang="en-US" sz="1000" dirty="0" smtClean="0"/>
              <a:t> to give you a brief overview</a:t>
            </a:r>
            <a:r>
              <a:rPr lang="en-US" sz="1000" baseline="0" dirty="0" smtClean="0"/>
              <a:t>.</a:t>
            </a:r>
          </a:p>
          <a:p>
            <a:endParaRPr lang="en-US" sz="1000" baseline="0" dirty="0" smtClean="0"/>
          </a:p>
          <a:p>
            <a:pPr marL="228600" indent="-228600">
              <a:buAutoNum type="arabicPeriod"/>
            </a:pPr>
            <a:r>
              <a:rPr lang="en-US" sz="1000" baseline="0" dirty="0" smtClean="0"/>
              <a:t>Standard Repayment Plan allows you to pay a fixed amount each month for up to 10 years. Your payment amount will be at least $50 a month.</a:t>
            </a:r>
          </a:p>
          <a:p>
            <a:pPr marL="228600" indent="-228600">
              <a:buAutoNum type="arabicPeriod"/>
            </a:pPr>
            <a:r>
              <a:rPr lang="en-US" sz="1000" baseline="0" dirty="0" smtClean="0"/>
              <a:t>Graduated Repayment plan starts you out low and then increases your payment every 2 years. You must repay your loan within 10 years if you chose this plan.  Since you start out with lower payments and then increase, you do pay more back in interest on this plan than if you do the Standard Repayment Plan.</a:t>
            </a:r>
          </a:p>
          <a:p>
            <a:pPr marL="228600" indent="-228600">
              <a:buAutoNum type="arabicPeriod"/>
            </a:pPr>
            <a:r>
              <a:rPr lang="en-US" sz="1000" baseline="0" dirty="0" smtClean="0"/>
              <a:t>Graduated/Extended: Starts you out low and then increases every 2 years to where you pay it off within 25 years.</a:t>
            </a:r>
          </a:p>
          <a:p>
            <a:pPr marL="228600" indent="-228600">
              <a:buAutoNum type="arabicPeriod"/>
            </a:pPr>
            <a:r>
              <a:rPr lang="en-US" sz="1000" baseline="0" dirty="0" smtClean="0"/>
              <a:t>Extended </a:t>
            </a:r>
            <a:r>
              <a:rPr lang="en-US" sz="1000" baseline="0" dirty="0" smtClean="0"/>
              <a:t>Repayment Plan allows you to repay your federal loans in full within 25 years. You may either do a fixed amount each month or do graduated monthly payments, as long as your loan is paid off within the 25 years.</a:t>
            </a:r>
          </a:p>
          <a:p>
            <a:pPr marL="228600" indent="-228600">
              <a:buAutoNum type="arabicPeriod"/>
            </a:pPr>
            <a:endParaRPr lang="en-US" sz="1000" baseline="0" dirty="0" smtClean="0"/>
          </a:p>
          <a:p>
            <a:pPr marL="0" indent="0">
              <a:buNone/>
            </a:pPr>
            <a:r>
              <a:rPr lang="en-US" sz="1000" baseline="0" dirty="0" smtClean="0"/>
              <a:t>All income-driven repayment plans require annual recertification, including tax documents from the previous year.</a:t>
            </a:r>
          </a:p>
          <a:p>
            <a:pPr marL="228600" indent="-228600">
              <a:buAutoNum type="arabicPeriod"/>
            </a:pPr>
            <a:r>
              <a:rPr lang="en-US" sz="1000" baseline="0" dirty="0" smtClean="0"/>
              <a:t>The Income Contingent Plan will have  your monthly payments based on your annual income, family size, and total amount of your Federal Direct Loans. Payment will not be more than 20% of your discretionary income. You have 25 years to repay your loan under this plan. Any unpaid portion after the 25 years is forgiven,</a:t>
            </a:r>
            <a:r>
              <a:rPr lang="en-US" sz="1000" dirty="0" smtClean="0"/>
              <a:t> but may</a:t>
            </a:r>
            <a:r>
              <a:rPr lang="en-US" sz="1000" baseline="0" dirty="0" smtClean="0"/>
              <a:t> be subjective to income tax.</a:t>
            </a:r>
          </a:p>
          <a:p>
            <a:pPr marL="228600" indent="-228600">
              <a:buAutoNum type="arabicPeriod"/>
            </a:pPr>
            <a:r>
              <a:rPr lang="en-US" sz="1000" baseline="0" dirty="0" smtClean="0"/>
              <a:t>Income Based Repayment or IBR caps your monthly payment (these are required payments) at an amount that is </a:t>
            </a:r>
            <a:r>
              <a:rPr lang="en-US" sz="1000" dirty="0" smtClean="0"/>
              <a:t>intended to be affordable </a:t>
            </a:r>
            <a:r>
              <a:rPr lang="en-US" sz="1000" baseline="0" dirty="0" smtClean="0"/>
              <a:t>for you based on your income and family size. Your payment will not be more than 15% of your discretionary income. You are eligible for IBR if your monthly payment amount under IBR will be less than the monthly repayment amount under the 10 year standard repayment plan. You have up to 25 years to repay your loan under this program. Any unpaid balance remaining after 25 years could</a:t>
            </a:r>
            <a:r>
              <a:rPr lang="en-US" sz="1000" dirty="0" smtClean="0"/>
              <a:t> be</a:t>
            </a:r>
            <a:r>
              <a:rPr lang="en-US" sz="1000" baseline="0" dirty="0" smtClean="0"/>
              <a:t> forgiven </a:t>
            </a:r>
            <a:r>
              <a:rPr lang="en-US" sz="1000" dirty="0" smtClean="0"/>
              <a:t>if</a:t>
            </a:r>
            <a:r>
              <a:rPr lang="en-US" sz="1000" baseline="0" dirty="0" smtClean="0"/>
              <a:t> you meet certain</a:t>
            </a:r>
            <a:r>
              <a:rPr lang="en-US" sz="1000" dirty="0" smtClean="0"/>
              <a:t> requirements or after 10 years if you are in a public service job</a:t>
            </a:r>
            <a:r>
              <a:rPr lang="en-US" sz="1000" baseline="0" dirty="0" smtClean="0"/>
              <a:t>.</a:t>
            </a:r>
          </a:p>
          <a:p>
            <a:pPr marL="0" indent="0">
              <a:buNone/>
            </a:pPr>
            <a:r>
              <a:rPr lang="en-US" sz="1000" baseline="0" dirty="0" smtClean="0"/>
              <a:t>*borrowers with loans starting July 1, 2014 will be given repayment to 10% discretionary income and it is to be paid off in 20 years</a:t>
            </a:r>
            <a:endParaRPr lang="en-US" sz="1000" baseline="0" dirty="0" smtClean="0"/>
          </a:p>
          <a:p>
            <a:pPr marL="228600" indent="-228600">
              <a:buAutoNum type="arabicPeriod"/>
            </a:pPr>
            <a:r>
              <a:rPr lang="en-US" sz="1000" baseline="0" dirty="0" smtClean="0"/>
              <a:t>Pay as You Earn:</a:t>
            </a:r>
            <a:r>
              <a:rPr lang="en-US" sz="1000" dirty="0" smtClean="0"/>
              <a:t> This program just began December 21, 2012.  Your payments are capped at 10%  of your discretionary income. Your must have a partial financial hardship to apply. You have up to 20 years to repay, with any unpaid amount forgiven after 20 years of repayment</a:t>
            </a:r>
            <a:r>
              <a:rPr lang="en-US" sz="1000" dirty="0" smtClean="0"/>
              <a:t>. For loans disbursed</a:t>
            </a:r>
            <a:r>
              <a:rPr lang="en-US" sz="1000" baseline="0" dirty="0" smtClean="0"/>
              <a:t> after 2007.</a:t>
            </a:r>
            <a:endParaRPr lang="en-US" sz="1000" baseline="0" dirty="0" smtClean="0"/>
          </a:p>
          <a:p>
            <a:pPr marL="0" indent="0">
              <a:buNone/>
            </a:pPr>
            <a:r>
              <a:rPr lang="en-US" sz="1000" baseline="0" dirty="0" smtClean="0"/>
              <a:t>You can find more information about each repayment plan at </a:t>
            </a:r>
            <a:r>
              <a:rPr lang="en-US" sz="1000" baseline="0" dirty="0" smtClean="0">
                <a:hlinkClick r:id="rId3"/>
              </a:rPr>
              <a:t>www.StudentLoans.gov</a:t>
            </a:r>
            <a:r>
              <a:rPr lang="en-US" sz="1000" dirty="0" smtClean="0"/>
              <a:t>, </a:t>
            </a:r>
            <a:endParaRPr lang="en-US" sz="1000" dirty="0"/>
          </a:p>
        </p:txBody>
      </p:sp>
      <p:sp>
        <p:nvSpPr>
          <p:cNvPr id="4" name="Slide Number Placeholder 3"/>
          <p:cNvSpPr>
            <a:spLocks noGrp="1"/>
          </p:cNvSpPr>
          <p:nvPr>
            <p:ph type="sldNum" sz="quarter" idx="10"/>
          </p:nvPr>
        </p:nvSpPr>
        <p:spPr/>
        <p:txBody>
          <a:bodyPr/>
          <a:lstStyle/>
          <a:p>
            <a:fld id="{A3F2DC2A-8EDD-4326-89E0-82038CE453D6}" type="slidenum">
              <a:rPr lang="en-US" smtClean="0"/>
              <a:t>13</a:t>
            </a:fld>
            <a:endParaRPr lang="en-US"/>
          </a:p>
        </p:txBody>
      </p:sp>
    </p:spTree>
    <p:extLst>
      <p:ext uri="{BB962C8B-B14F-4D97-AF65-F5344CB8AC3E}">
        <p14:creationId xmlns:p14="http://schemas.microsoft.com/office/powerpoint/2010/main" val="2446980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14</a:t>
            </a:fld>
            <a:endParaRPr lang="en-US"/>
          </a:p>
        </p:txBody>
      </p:sp>
    </p:spTree>
    <p:extLst>
      <p:ext uri="{BB962C8B-B14F-4D97-AF65-F5344CB8AC3E}">
        <p14:creationId xmlns:p14="http://schemas.microsoft.com/office/powerpoint/2010/main" val="469033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Must reapply each year and provide </a:t>
            </a:r>
            <a:r>
              <a:rPr lang="en-US" baseline="0" dirty="0" smtClean="0"/>
              <a:t>previous year tax information to remain in the program</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15</a:t>
            </a:fld>
            <a:endParaRPr lang="en-US"/>
          </a:p>
        </p:txBody>
      </p:sp>
    </p:spTree>
    <p:extLst>
      <p:ext uri="{BB962C8B-B14F-4D97-AF65-F5344CB8AC3E}">
        <p14:creationId xmlns:p14="http://schemas.microsoft.com/office/powerpoint/2010/main" val="2618507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a:t>
            </a:r>
            <a:r>
              <a:rPr lang="en-US" baseline="0" dirty="0" smtClean="0"/>
              <a:t> this session does not fulfill the requirement for your exit counseling for your Direct Loans. You will actually complete your exit counseling for your Direct Loans at www.nslds.ed.gov.</a:t>
            </a:r>
            <a:r>
              <a:rPr lang="en-US" dirty="0" smtClean="0"/>
              <a:t> </a:t>
            </a:r>
            <a:r>
              <a:rPr lang="en-US" baseline="0" dirty="0" smtClean="0"/>
              <a:t>It is an on-line tutorial that should only take about 30 minutes to complete. It is required when you either withdraw, graduate, or drop below half-time status. It provides you your rights and responsibilities as a student loan borrower and helps provide useful information about managing your loans. </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16</a:t>
            </a:fld>
            <a:endParaRPr lang="en-US"/>
          </a:p>
        </p:txBody>
      </p:sp>
    </p:spTree>
    <p:extLst>
      <p:ext uri="{BB962C8B-B14F-4D97-AF65-F5344CB8AC3E}">
        <p14:creationId xmlns:p14="http://schemas.microsoft.com/office/powerpoint/2010/main" val="22590828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Exit Counseling</a:t>
            </a:r>
            <a:r>
              <a:rPr lang="en-US" baseline="0" dirty="0" smtClean="0"/>
              <a:t> for your Perkins, Institutional Loans, and private loans can be found on this slide and has been provided</a:t>
            </a:r>
            <a:r>
              <a:rPr lang="en-US" dirty="0" smtClean="0"/>
              <a:t> in your handout</a:t>
            </a:r>
            <a:r>
              <a:rPr lang="en-US" baseline="0" dirty="0" smtClean="0"/>
              <a:t>. These loans</a:t>
            </a:r>
            <a:r>
              <a:rPr lang="en-US" dirty="0" smtClean="0"/>
              <a:t> do require a separate exit counseling from your Direct Loans and your Perkins and Institutional Loan Exit Counseling  must be completed if you wish to pick up your diploma.</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17</a:t>
            </a:fld>
            <a:endParaRPr lang="en-US"/>
          </a:p>
        </p:txBody>
      </p:sp>
    </p:spTree>
    <p:extLst>
      <p:ext uri="{BB962C8B-B14F-4D97-AF65-F5344CB8AC3E}">
        <p14:creationId xmlns:p14="http://schemas.microsoft.com/office/powerpoint/2010/main" val="1368240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at anytime you have questions, please do not hesitate to contact us by phone or e-mail. If you are still on campus, you are welcome to stop by anytime between 8-5, Monday-Friday, no appointment necessary.</a:t>
            </a:r>
          </a:p>
          <a:p>
            <a:endParaRPr lang="en-US" dirty="0"/>
          </a:p>
          <a:p>
            <a:r>
              <a:rPr lang="en-US" dirty="0" smtClean="0"/>
              <a:t>Any questions?</a:t>
            </a:r>
          </a:p>
          <a:p>
            <a:endParaRPr lang="en-US" dirty="0"/>
          </a:p>
          <a:p>
            <a:r>
              <a:rPr lang="en-US" dirty="0"/>
              <a:t>Thank you for joining us today.</a:t>
            </a:r>
          </a:p>
          <a:p>
            <a:endParaRPr lang="en-US" dirty="0"/>
          </a:p>
          <a:p>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18</a:t>
            </a:fld>
            <a:endParaRPr lang="en-US"/>
          </a:p>
        </p:txBody>
      </p:sp>
    </p:spTree>
    <p:extLst>
      <p:ext uri="{BB962C8B-B14F-4D97-AF65-F5344CB8AC3E}">
        <p14:creationId xmlns:p14="http://schemas.microsoft.com/office/powerpoint/2010/main" val="3214227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are the topics we will be discussing: </a:t>
            </a:r>
            <a:endParaRPr lang="en-US" dirty="0" smtClean="0"/>
          </a:p>
          <a:p>
            <a:endParaRPr lang="en-US" dirty="0" smtClean="0"/>
          </a:p>
          <a:p>
            <a:r>
              <a:rPr lang="en-US" dirty="0" smtClean="0"/>
              <a:t>We</a:t>
            </a:r>
            <a:r>
              <a:rPr lang="en-US" baseline="0" dirty="0" smtClean="0"/>
              <a:t> will be going over each type of loan you have, where you can find your loans and who services them, what your repayment options are for your Federal Direct Loans, and how exactly do you complete exit counseling for your Loans.</a:t>
            </a:r>
          </a:p>
          <a:p>
            <a:endParaRPr lang="en-US" dirty="0"/>
          </a:p>
          <a:p>
            <a:r>
              <a:rPr lang="en-US" dirty="0" smtClean="0"/>
              <a:t>In your packet, you will have a cumulative loan report showing all the loans you have borrowed while attending Valparaiso University only.  Some of the loans we will be going over may not be on your report because you may not have borrowed these loans. If you have attended other institutions, we will go over later how you can access those loans, but loans from other institutions will not be listed on your cumulative loan report.</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2</a:t>
            </a:fld>
            <a:endParaRPr lang="en-US"/>
          </a:p>
        </p:txBody>
      </p:sp>
    </p:spTree>
    <p:extLst>
      <p:ext uri="{BB962C8B-B14F-4D97-AF65-F5344CB8AC3E}">
        <p14:creationId xmlns:p14="http://schemas.microsoft.com/office/powerpoint/2010/main" val="2465058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begin going over your loans, I want to first go through some common</a:t>
            </a:r>
            <a:r>
              <a:rPr lang="en-US" baseline="0" dirty="0" smtClean="0"/>
              <a:t> terms you need to be familiar with and understand when you complete your exit counseling.</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3</a:t>
            </a:fld>
            <a:endParaRPr lang="en-US"/>
          </a:p>
        </p:txBody>
      </p:sp>
    </p:spTree>
    <p:extLst>
      <p:ext uri="{BB962C8B-B14F-4D97-AF65-F5344CB8AC3E}">
        <p14:creationId xmlns:p14="http://schemas.microsoft.com/office/powerpoint/2010/main" val="3733158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r>
              <a:rPr lang="en-US" baseline="0" dirty="0" smtClean="0"/>
              <a:t> definition.</a:t>
            </a:r>
          </a:p>
          <a:p>
            <a:endParaRPr lang="en-US" baseline="0" dirty="0" smtClean="0"/>
          </a:p>
          <a:p>
            <a:r>
              <a:rPr lang="en-US" baseline="0" dirty="0" smtClean="0"/>
              <a:t> If you are a student who may have taken a break between enrollment, you may have already used your 6 month grace period for some of your loans. This is a one time grace period, and does not repeat each time you leave school. However, if you have received new loans since you’ve re-enrolled, those new loans will still have a 6 month grace period. Otherwise, the loans you have previously used your grace period for will begin repayment immediately after you are no longer enrolled at least half-time.</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4</a:t>
            </a:fld>
            <a:endParaRPr lang="en-US"/>
          </a:p>
        </p:txBody>
      </p:sp>
    </p:spTree>
    <p:extLst>
      <p:ext uri="{BB962C8B-B14F-4D97-AF65-F5344CB8AC3E}">
        <p14:creationId xmlns:p14="http://schemas.microsoft.com/office/powerpoint/2010/main" val="831699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a:t>
            </a:r>
            <a:r>
              <a:rPr lang="en-US" baseline="0" dirty="0" smtClean="0"/>
              <a:t> definitions.</a:t>
            </a:r>
          </a:p>
          <a:p>
            <a:endParaRPr lang="en-US" baseline="0" dirty="0" smtClean="0"/>
          </a:p>
          <a:p>
            <a:r>
              <a:rPr lang="en-US" baseline="0" dirty="0" smtClean="0"/>
              <a:t>Deferment:</a:t>
            </a:r>
          </a:p>
          <a:p>
            <a:r>
              <a:rPr lang="en-US" baseline="0" dirty="0" smtClean="0"/>
              <a:t> </a:t>
            </a:r>
          </a:p>
          <a:p>
            <a:r>
              <a:rPr lang="en-US" dirty="0" smtClean="0"/>
              <a:t>If you  have a subsidized loan, the  government pays your interest during the deferment. </a:t>
            </a:r>
            <a:r>
              <a:rPr lang="en-US" baseline="0" dirty="0" smtClean="0"/>
              <a:t>If you have an unsubsidized loan, this loan will continue to accrue interest and you are responsible for paying the interest during your deferment period. </a:t>
            </a:r>
          </a:p>
          <a:p>
            <a:endParaRPr lang="en-US" dirty="0"/>
          </a:p>
          <a:p>
            <a:r>
              <a:rPr lang="en-US" baseline="0" dirty="0" smtClean="0"/>
              <a:t>The most common deferments are: </a:t>
            </a:r>
          </a:p>
          <a:p>
            <a:pPr marL="228600" indent="-228600">
              <a:buAutoNum type="arabicPeriod"/>
            </a:pPr>
            <a:r>
              <a:rPr lang="en-US" baseline="0" dirty="0" smtClean="0"/>
              <a:t>An In-School Deferment: You left school and have now returned and are enrolled at least half-time (goin</a:t>
            </a:r>
            <a:r>
              <a:rPr lang="en-US" dirty="0" smtClean="0"/>
              <a:t>g on to graduate school)</a:t>
            </a:r>
            <a:endParaRPr lang="en-US" baseline="0" dirty="0" smtClean="0"/>
          </a:p>
          <a:p>
            <a:pPr marL="228600" indent="-228600">
              <a:buAutoNum type="arabicPeriod"/>
            </a:pPr>
            <a:r>
              <a:rPr lang="en-US" baseline="0" dirty="0" smtClean="0"/>
              <a:t>Unable to find full-time employment</a:t>
            </a:r>
          </a:p>
          <a:p>
            <a:pPr marL="228600" indent="-228600">
              <a:buAutoNum type="arabicPeriod"/>
            </a:pPr>
            <a:r>
              <a:rPr lang="en-US" baseline="0" dirty="0" smtClean="0"/>
              <a:t>Economic hardship</a:t>
            </a:r>
          </a:p>
          <a:p>
            <a:pPr marL="228600" indent="-228600">
              <a:buAutoNum type="arabicPeriod"/>
            </a:pPr>
            <a:r>
              <a:rPr lang="en-US" baseline="0" dirty="0" smtClean="0"/>
              <a:t>There are other deferments you might qualify for based on your situation and what your servicer provides.  Please be in contact with your servicer to find out all of your deferment options.</a:t>
            </a:r>
          </a:p>
          <a:p>
            <a:pPr marL="228600" indent="-228600">
              <a:buAutoNum type="arabicPeriod"/>
            </a:pPr>
            <a:endParaRPr lang="en-US" baseline="0" dirty="0" smtClean="0"/>
          </a:p>
          <a:p>
            <a:r>
              <a:rPr lang="en-US" baseline="0" dirty="0" smtClean="0"/>
              <a:t>Forbearance: </a:t>
            </a:r>
          </a:p>
          <a:p>
            <a:endParaRPr lang="en-US" baseline="0" dirty="0" smtClean="0"/>
          </a:p>
          <a:p>
            <a:r>
              <a:rPr lang="en-US" baseline="0" dirty="0" smtClean="0"/>
              <a:t>This is different than a deferment because interest is still accruing on all types of loans,  of which you are responsible to pay during your forbearance period, and is mainly given due to financial hardship or illness.</a:t>
            </a:r>
          </a:p>
          <a:p>
            <a:endParaRPr lang="en-US" baseline="0" dirty="0" smtClean="0"/>
          </a:p>
          <a:p>
            <a:r>
              <a:rPr lang="en-US" dirty="0" smtClean="0"/>
              <a:t>A deferment</a:t>
            </a:r>
            <a:r>
              <a:rPr lang="en-US" baseline="0" dirty="0" smtClean="0"/>
              <a:t> or forbearance is not automatic. You must contact your loan servicer to apply for either.</a:t>
            </a:r>
          </a:p>
        </p:txBody>
      </p:sp>
      <p:sp>
        <p:nvSpPr>
          <p:cNvPr id="4" name="Slide Number Placeholder 3"/>
          <p:cNvSpPr>
            <a:spLocks noGrp="1"/>
          </p:cNvSpPr>
          <p:nvPr>
            <p:ph type="sldNum" sz="quarter" idx="10"/>
          </p:nvPr>
        </p:nvSpPr>
        <p:spPr/>
        <p:txBody>
          <a:bodyPr/>
          <a:lstStyle/>
          <a:p>
            <a:fld id="{A3F2DC2A-8EDD-4326-89E0-82038CE453D6}" type="slidenum">
              <a:rPr lang="en-US" smtClean="0"/>
              <a:t>5</a:t>
            </a:fld>
            <a:endParaRPr lang="en-US"/>
          </a:p>
        </p:txBody>
      </p:sp>
    </p:spTree>
    <p:extLst>
      <p:ext uri="{BB962C8B-B14F-4D97-AF65-F5344CB8AC3E}">
        <p14:creationId xmlns:p14="http://schemas.microsoft.com/office/powerpoint/2010/main" val="3294615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definition.</a:t>
            </a:r>
          </a:p>
          <a:p>
            <a:endParaRPr lang="en-US" dirty="0" smtClean="0"/>
          </a:p>
          <a:p>
            <a:r>
              <a:rPr lang="en-US" dirty="0" smtClean="0"/>
              <a:t>If you do default,</a:t>
            </a:r>
            <a:r>
              <a:rPr lang="en-US" baseline="0" dirty="0" smtClean="0"/>
              <a:t> there are some  options for getting out of default:</a:t>
            </a:r>
          </a:p>
          <a:p>
            <a:pPr marL="228600" indent="-228600">
              <a:buAutoNum type="arabicPeriod"/>
            </a:pPr>
            <a:r>
              <a:rPr lang="en-US" baseline="0" dirty="0" smtClean="0"/>
              <a:t>Pay the loan in full</a:t>
            </a:r>
          </a:p>
          <a:p>
            <a:pPr marL="228600" indent="-228600">
              <a:buAutoNum type="arabicPeriod"/>
            </a:pPr>
            <a:r>
              <a:rPr lang="en-US" baseline="0" dirty="0" smtClean="0"/>
              <a:t>Loan rehabilitation: you work with your servicer in setting up a reasonable and affordable repayment plan</a:t>
            </a:r>
          </a:p>
          <a:p>
            <a:pPr marL="685800" lvl="1" indent="-228600">
              <a:buAutoNum type="arabicPeriod"/>
            </a:pPr>
            <a:r>
              <a:rPr lang="en-US" baseline="0" dirty="0" smtClean="0"/>
              <a:t>DL and Perkins: eligible for federal aid after 9 consecutive payments</a:t>
            </a:r>
          </a:p>
          <a:p>
            <a:pPr marL="228600" indent="-228600">
              <a:buAutoNum type="arabicPeriod"/>
            </a:pPr>
            <a:r>
              <a:rPr lang="en-US" baseline="0" dirty="0" smtClean="0"/>
              <a:t>Loan consolidation</a:t>
            </a:r>
          </a:p>
          <a:p>
            <a:pPr marL="228600" indent="-228600">
              <a:buAutoNum type="arabicPeriod"/>
            </a:pPr>
            <a:endParaRPr lang="en-US" baseline="0" dirty="0" smtClean="0"/>
          </a:p>
          <a:p>
            <a:pPr marL="0" indent="0">
              <a:buNone/>
            </a:pPr>
            <a:r>
              <a:rPr lang="en-US" baseline="0" dirty="0" smtClean="0"/>
              <a:t>If just wanting to regain eligibility for FSA: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 </a:t>
            </a:r>
            <a:r>
              <a:rPr lang="en-US" baseline="0" dirty="0" smtClean="0"/>
              <a:t>Satisfactory repayment arrangement: After 6 consecutive payments become eligible for federal aid, but still in default, so would need to rehabilitate. </a:t>
            </a:r>
          </a:p>
          <a:p>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6</a:t>
            </a:fld>
            <a:endParaRPr lang="en-US"/>
          </a:p>
        </p:txBody>
      </p:sp>
    </p:spTree>
    <p:extLst>
      <p:ext uri="{BB962C8B-B14F-4D97-AF65-F5344CB8AC3E}">
        <p14:creationId xmlns:p14="http://schemas.microsoft.com/office/powerpoint/2010/main" val="3037880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definition. </a:t>
            </a:r>
          </a:p>
          <a:p>
            <a:endParaRPr lang="en-US" dirty="0" smtClean="0"/>
          </a:p>
          <a:p>
            <a:r>
              <a:rPr lang="en-US" dirty="0" smtClean="0"/>
              <a:t>Consolidation</a:t>
            </a:r>
            <a:r>
              <a:rPr lang="en-US" baseline="0" dirty="0" smtClean="0"/>
              <a:t> often helps lower your monthly payment or help extend your repayment period. One downside to consolidating is that you may lose certain forgiveness or cancellation benefits of some of your loans. You can consolidate all your federal loans together. You may also consolidate all your private loans together. You cannot consolidate federal and private together. Charter One provides consolidation for private loans. It is called Charter One Education Refinance Loan.</a:t>
            </a:r>
          </a:p>
          <a:p>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7</a:t>
            </a:fld>
            <a:endParaRPr lang="en-US"/>
          </a:p>
        </p:txBody>
      </p:sp>
    </p:spTree>
    <p:extLst>
      <p:ext uri="{BB962C8B-B14F-4D97-AF65-F5344CB8AC3E}">
        <p14:creationId xmlns:p14="http://schemas.microsoft.com/office/powerpoint/2010/main" val="718980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portion or all of your loan could be forgiven or canceled, depending </a:t>
            </a:r>
            <a:r>
              <a:rPr lang="en-US" baseline="0" dirty="0" smtClean="0"/>
              <a:t> on the loans you have and your career choice.</a:t>
            </a:r>
            <a:r>
              <a:rPr lang="en-US" dirty="0" smtClean="0"/>
              <a:t> </a:t>
            </a:r>
            <a:r>
              <a:rPr lang="en-US" dirty="0"/>
              <a:t> </a:t>
            </a:r>
            <a:r>
              <a:rPr lang="en-US" dirty="0" smtClean="0"/>
              <a:t>The most common are t</a:t>
            </a:r>
            <a:r>
              <a:rPr lang="en-US" baseline="0" dirty="0" smtClean="0"/>
              <a:t>he Teacher Loan Forgiveness Program</a:t>
            </a:r>
            <a:r>
              <a:rPr lang="en-US" dirty="0" smtClean="0"/>
              <a:t> or </a:t>
            </a:r>
            <a:r>
              <a:rPr lang="en-US" baseline="0" dirty="0" smtClean="0"/>
              <a:t>Public Service Loan Forgiveness.</a:t>
            </a:r>
            <a:r>
              <a:rPr lang="en-US" dirty="0" smtClean="0"/>
              <a:t>  There are </a:t>
            </a:r>
            <a:r>
              <a:rPr lang="en-US" baseline="0" dirty="0" smtClean="0"/>
              <a:t>other opportunities. Please be in contact with your loan servicer</a:t>
            </a:r>
            <a:r>
              <a:rPr lang="en-US" dirty="0" smtClean="0"/>
              <a:t> regarding</a:t>
            </a:r>
            <a:r>
              <a:rPr lang="en-US" baseline="0" dirty="0" smtClean="0"/>
              <a:t> eligibility.</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8</a:t>
            </a:fld>
            <a:endParaRPr lang="en-US"/>
          </a:p>
        </p:txBody>
      </p:sp>
    </p:spTree>
    <p:extLst>
      <p:ext uri="{BB962C8B-B14F-4D97-AF65-F5344CB8AC3E}">
        <p14:creationId xmlns:p14="http://schemas.microsoft.com/office/powerpoint/2010/main" val="2919489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may have one or all four types of loans: Federal Direct Loans (sub, </a:t>
            </a:r>
            <a:r>
              <a:rPr lang="en-US" dirty="0" err="1" smtClean="0"/>
              <a:t>unsub</a:t>
            </a:r>
            <a:r>
              <a:rPr lang="en-US" dirty="0" smtClean="0"/>
              <a:t>, Parent PLUS, Grad PLUS), Perkins</a:t>
            </a:r>
            <a:r>
              <a:rPr lang="en-US" baseline="0" dirty="0" smtClean="0"/>
              <a:t> Loans, Institutional Loans, or Private student loans.</a:t>
            </a:r>
            <a:endParaRPr lang="en-US" dirty="0"/>
          </a:p>
        </p:txBody>
      </p:sp>
      <p:sp>
        <p:nvSpPr>
          <p:cNvPr id="4" name="Slide Number Placeholder 3"/>
          <p:cNvSpPr>
            <a:spLocks noGrp="1"/>
          </p:cNvSpPr>
          <p:nvPr>
            <p:ph type="sldNum" sz="quarter" idx="10"/>
          </p:nvPr>
        </p:nvSpPr>
        <p:spPr/>
        <p:txBody>
          <a:bodyPr/>
          <a:lstStyle/>
          <a:p>
            <a:fld id="{A3F2DC2A-8EDD-4326-89E0-82038CE453D6}" type="slidenum">
              <a:rPr lang="en-US" smtClean="0"/>
              <a:t>9</a:t>
            </a:fld>
            <a:endParaRPr lang="en-US"/>
          </a:p>
        </p:txBody>
      </p:sp>
    </p:spTree>
    <p:extLst>
      <p:ext uri="{BB962C8B-B14F-4D97-AF65-F5344CB8AC3E}">
        <p14:creationId xmlns:p14="http://schemas.microsoft.com/office/powerpoint/2010/main" val="9110837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6944" y="2130425"/>
            <a:ext cx="7086600" cy="1470025"/>
          </a:xfrm>
        </p:spPr>
        <p:txBody>
          <a:bodyPr/>
          <a:lstStyle>
            <a:lvl1pPr algn="l">
              <a:defRPr baseline="0"/>
            </a:lvl1pPr>
          </a:lstStyle>
          <a:p>
            <a:r>
              <a:rPr lang="en-US" dirty="0" smtClean="0"/>
              <a:t>Title Page</a:t>
            </a:r>
            <a:endParaRPr lang="en-US" dirty="0"/>
          </a:p>
        </p:txBody>
      </p:sp>
      <p:sp>
        <p:nvSpPr>
          <p:cNvPr id="3" name="Subtitle 2"/>
          <p:cNvSpPr>
            <a:spLocks noGrp="1"/>
          </p:cNvSpPr>
          <p:nvPr>
            <p:ph type="subTitle" idx="1" hasCustomPrompt="1"/>
          </p:nvPr>
        </p:nvSpPr>
        <p:spPr>
          <a:xfrm>
            <a:off x="1156944" y="3617880"/>
            <a:ext cx="6400800" cy="17526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 title</a:t>
            </a:r>
            <a:endParaRPr lang="en-US" dirty="0"/>
          </a:p>
        </p:txBody>
      </p:sp>
      <p:sp>
        <p:nvSpPr>
          <p:cNvPr id="4" name="Date Placeholder 3"/>
          <p:cNvSpPr>
            <a:spLocks noGrp="1"/>
          </p:cNvSpPr>
          <p:nvPr>
            <p:ph type="dt" sz="half" idx="10"/>
          </p:nvPr>
        </p:nvSpPr>
        <p:spPr>
          <a:xfrm>
            <a:off x="457200" y="6463678"/>
            <a:ext cx="2133600" cy="365125"/>
          </a:xfrm>
        </p:spPr>
        <p:txBody>
          <a:bodyPr/>
          <a:lstStyle>
            <a:lvl1pPr>
              <a:defRPr sz="900"/>
            </a:lvl1pPr>
          </a:lstStyle>
          <a:p>
            <a:fld id="{0860B1DD-39A3-584C-80B1-9C632BBE4DFC}" type="datetimeFigureOut">
              <a:rPr lang="en-US" smtClean="0"/>
              <a:t>10/31/2014</a:t>
            </a:fld>
            <a:endParaRPr lang="en-US"/>
          </a:p>
        </p:txBody>
      </p:sp>
      <p:sp>
        <p:nvSpPr>
          <p:cNvPr id="5" name="Footer Placeholder 4"/>
          <p:cNvSpPr>
            <a:spLocks noGrp="1"/>
          </p:cNvSpPr>
          <p:nvPr>
            <p:ph type="ftr" sz="quarter" idx="11"/>
          </p:nvPr>
        </p:nvSpPr>
        <p:spPr>
          <a:xfrm>
            <a:off x="3124200" y="6463678"/>
            <a:ext cx="2895600" cy="365125"/>
          </a:xfrm>
        </p:spPr>
        <p:txBody>
          <a:bodyPr/>
          <a:lstStyle>
            <a:lvl1pPr>
              <a:defRPr sz="1000"/>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829001"/>
            <a:ext cx="5486400" cy="38985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60B1DD-39A3-584C-80B1-9C632BBE4DFC}" type="datetimeFigureOut">
              <a:rPr lang="en-US" smtClean="0"/>
              <a:t>10/31/2014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itle Only">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654685"/>
            <a:ext cx="8229600" cy="1143000"/>
          </a:xfrm>
        </p:spPr>
        <p:txBody>
          <a:bodyPr/>
          <a:lstStyle>
            <a:lvl1pPr>
              <a:defRPr>
                <a:solidFill>
                  <a:schemeClr val="bg1"/>
                </a:solidFill>
              </a:defRPr>
            </a:lvl1pPr>
          </a:lstStyle>
          <a:p>
            <a:r>
              <a:rPr lang="en-US" dirty="0" smtClean="0"/>
              <a:t>Title Page</a:t>
            </a:r>
            <a:endParaRPr lang="en-US" dirty="0"/>
          </a:p>
        </p:txBody>
      </p:sp>
      <p:sp>
        <p:nvSpPr>
          <p:cNvPr id="3" name="Subtitle 2"/>
          <p:cNvSpPr>
            <a:spLocks noGrp="1"/>
          </p:cNvSpPr>
          <p:nvPr>
            <p:ph type="subTitle" idx="1" hasCustomPrompt="1"/>
          </p:nvPr>
        </p:nvSpPr>
        <p:spPr>
          <a:xfrm>
            <a:off x="457200" y="2865437"/>
            <a:ext cx="6400800" cy="1752600"/>
          </a:xfrm>
        </p:spPr>
        <p:txBody>
          <a:bodyPr/>
          <a:lstStyle>
            <a:lvl1pPr marL="0" indent="0" algn="l">
              <a:buNone/>
              <a:defRPr>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 title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Title Only">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17018" y="1654685"/>
            <a:ext cx="7169782" cy="1143000"/>
          </a:xfrm>
        </p:spPr>
        <p:txBody>
          <a:bodyPr/>
          <a:lstStyle>
            <a:lvl1pPr>
              <a:defRPr>
                <a:solidFill>
                  <a:schemeClr val="bg1"/>
                </a:solidFill>
              </a:defRPr>
            </a:lvl1pPr>
          </a:lstStyle>
          <a:p>
            <a:r>
              <a:rPr lang="en-US" dirty="0" smtClean="0"/>
              <a:t>Title Page</a:t>
            </a:r>
            <a:endParaRPr lang="en-US" dirty="0"/>
          </a:p>
        </p:txBody>
      </p:sp>
      <p:sp>
        <p:nvSpPr>
          <p:cNvPr id="3" name="Subtitle 2"/>
          <p:cNvSpPr>
            <a:spLocks noGrp="1"/>
          </p:cNvSpPr>
          <p:nvPr>
            <p:ph type="subTitle" idx="1" hasCustomPrompt="1"/>
          </p:nvPr>
        </p:nvSpPr>
        <p:spPr>
          <a:xfrm>
            <a:off x="1517018" y="2865437"/>
            <a:ext cx="5340982" cy="1752600"/>
          </a:xfrm>
        </p:spPr>
        <p:txBody>
          <a:bodyPr/>
          <a:lstStyle>
            <a:lvl1pPr marL="0" indent="0" algn="l">
              <a:buNone/>
              <a:defRPr>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 title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_Title Only">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457200" y="751318"/>
            <a:ext cx="5275828" cy="1565242"/>
          </a:xfrm>
        </p:spPr>
        <p:txBody>
          <a:bodyPr/>
          <a:lstStyle>
            <a:lvl1pPr>
              <a:defRPr>
                <a:solidFill>
                  <a:schemeClr val="accent3"/>
                </a:solidFill>
              </a:defRPr>
            </a:lvl1pPr>
          </a:lstStyle>
          <a:p>
            <a:r>
              <a:rPr lang="en-US" smtClean="0"/>
              <a:t>Click to edit Master title style</a:t>
            </a:r>
            <a:endParaRPr lang="en-US" dirty="0"/>
          </a:p>
        </p:txBody>
      </p:sp>
      <p:sp>
        <p:nvSpPr>
          <p:cNvPr id="5" name="Content Placeholder 2"/>
          <p:cNvSpPr>
            <a:spLocks noGrp="1"/>
          </p:cNvSpPr>
          <p:nvPr>
            <p:ph idx="1"/>
          </p:nvPr>
        </p:nvSpPr>
        <p:spPr>
          <a:xfrm>
            <a:off x="457200" y="2513333"/>
            <a:ext cx="5275828" cy="3612830"/>
          </a:xfrm>
        </p:spPr>
        <p:txBody>
          <a:bodyPr/>
          <a:lstStyle>
            <a:lvl1pPr>
              <a:defRPr>
                <a:solidFill>
                  <a:schemeClr val="bg1"/>
                </a:solidFill>
              </a:defRPr>
            </a:lvl1pPr>
            <a:lvl2pPr>
              <a:defRPr>
                <a:solidFill>
                  <a:schemeClr val="accent5"/>
                </a:solidFill>
              </a:defRPr>
            </a:lvl2pPr>
            <a:lvl3pPr>
              <a:defRPr>
                <a:solidFill>
                  <a:schemeClr val="accent5"/>
                </a:solidFill>
              </a:defRPr>
            </a:lvl3pPr>
            <a:lvl4pPr>
              <a:defRPr>
                <a:solidFill>
                  <a:schemeClr val="accent5"/>
                </a:solidFill>
              </a:defRPr>
            </a:lvl4pPr>
            <a:lvl5pPr>
              <a:defRPr>
                <a:solidFill>
                  <a:schemeClr val="accent5"/>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654685"/>
            <a:ext cx="8229600" cy="1143000"/>
          </a:xfrm>
        </p:spPr>
        <p:txBody>
          <a:bodyPr/>
          <a:lstStyle>
            <a:lvl1pPr>
              <a:defRPr>
                <a:solidFill>
                  <a:schemeClr val="bg1"/>
                </a:solidFill>
              </a:defRPr>
            </a:lvl1pPr>
          </a:lstStyle>
          <a:p>
            <a:r>
              <a:rPr lang="en-US" dirty="0" smtClean="0"/>
              <a:t>Title Page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4_Blank">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3_Blank">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1_Blank">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51318"/>
            <a:ext cx="5275828" cy="1565242"/>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57200" y="2513333"/>
            <a:ext cx="5275828" cy="36128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860B1DD-39A3-584C-80B1-9C632BBE4DFC}" type="datetimeFigureOut">
              <a:rPr lang="en-US" smtClean="0"/>
              <a:t>10/31/2014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2_Blank">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5_Blank">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6_Blank">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7_Blank">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8_Blank">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9_Blank">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60B1DD-39A3-584C-80B1-9C632BBE4DFC}" type="datetimeFigureOut">
              <a:rPr lang="en-US" smtClean="0"/>
              <a:t>10/31/2014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90800" y="1023327"/>
            <a:ext cx="6290474" cy="576873"/>
          </a:xfrm>
        </p:spPr>
        <p:txBody>
          <a:bodyPr>
            <a:noAutofit/>
          </a:bodyPr>
          <a:lstStyle>
            <a:lvl1pPr>
              <a:defRPr sz="3600"/>
            </a:lvl1pPr>
          </a:lstStyle>
          <a:p>
            <a:r>
              <a:rPr lang="en-US" smtClean="0"/>
              <a:t>Click to edit Master title style</a:t>
            </a:r>
            <a:endParaRPr lang="en-US" dirty="0"/>
          </a:p>
        </p:txBody>
      </p:sp>
      <p:sp>
        <p:nvSpPr>
          <p:cNvPr id="4" name="Content Placeholder 3"/>
          <p:cNvSpPr>
            <a:spLocks noGrp="1"/>
          </p:cNvSpPr>
          <p:nvPr>
            <p:ph sz="half" idx="2"/>
          </p:nvPr>
        </p:nvSpPr>
        <p:spPr>
          <a:xfrm>
            <a:off x="2628900" y="2352336"/>
            <a:ext cx="4038600" cy="377382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860B1DD-39A3-584C-80B1-9C632BBE4DFC}" type="datetimeFigureOut">
              <a:rPr lang="en-US" smtClean="0"/>
              <a:t>10/31/2014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563482"/>
            <a:ext cx="6885726" cy="1362075"/>
          </a:xfrm>
        </p:spPr>
        <p:txBody>
          <a:bodyPr anchor="t"/>
          <a:lstStyle>
            <a:lvl1pPr algn="l">
              <a:defRPr sz="4000" b="1" cap="all" baseline="0"/>
            </a:lvl1pPr>
          </a:lstStyle>
          <a:p>
            <a:r>
              <a:rPr lang="en-US" dirty="0" smtClean="0"/>
              <a:t>Title page</a:t>
            </a:r>
            <a:endParaRPr lang="en-US" dirty="0"/>
          </a:p>
        </p:txBody>
      </p:sp>
      <p:sp>
        <p:nvSpPr>
          <p:cNvPr id="3" name="Text Placeholder 2"/>
          <p:cNvSpPr>
            <a:spLocks noGrp="1"/>
          </p:cNvSpPr>
          <p:nvPr>
            <p:ph type="body" idx="1" hasCustomPrompt="1"/>
          </p:nvPr>
        </p:nvSpPr>
        <p:spPr>
          <a:xfrm>
            <a:off x="445469" y="1925557"/>
            <a:ext cx="5976237" cy="71947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 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563482"/>
            <a:ext cx="6885726" cy="1362075"/>
          </a:xfrm>
        </p:spPr>
        <p:txBody>
          <a:bodyPr anchor="t"/>
          <a:lstStyle>
            <a:lvl1pPr algn="l">
              <a:defRPr sz="4000" b="1" cap="all" baseline="0"/>
            </a:lvl1pPr>
          </a:lstStyle>
          <a:p>
            <a:r>
              <a:rPr lang="en-US" dirty="0" smtClean="0"/>
              <a:t>Title page</a:t>
            </a:r>
            <a:endParaRPr lang="en-US" dirty="0"/>
          </a:p>
        </p:txBody>
      </p:sp>
      <p:sp>
        <p:nvSpPr>
          <p:cNvPr id="3" name="Text Placeholder 2"/>
          <p:cNvSpPr>
            <a:spLocks noGrp="1"/>
          </p:cNvSpPr>
          <p:nvPr>
            <p:ph type="body" idx="1" hasCustomPrompt="1"/>
          </p:nvPr>
        </p:nvSpPr>
        <p:spPr>
          <a:xfrm>
            <a:off x="445469" y="1925557"/>
            <a:ext cx="5976237" cy="71947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 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2_Section Head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8874" y="563482"/>
            <a:ext cx="5460934" cy="1362075"/>
          </a:xfrm>
        </p:spPr>
        <p:txBody>
          <a:bodyPr anchor="t"/>
          <a:lstStyle>
            <a:lvl1pPr algn="l">
              <a:defRPr sz="4000" b="1" cap="all" baseline="0"/>
            </a:lvl1pPr>
          </a:lstStyle>
          <a:p>
            <a:r>
              <a:rPr lang="en-US" dirty="0" smtClean="0"/>
              <a:t>Title page</a:t>
            </a:r>
            <a:endParaRPr lang="en-US" dirty="0"/>
          </a:p>
        </p:txBody>
      </p:sp>
      <p:sp>
        <p:nvSpPr>
          <p:cNvPr id="3" name="Text Placeholder 2"/>
          <p:cNvSpPr>
            <a:spLocks noGrp="1"/>
          </p:cNvSpPr>
          <p:nvPr>
            <p:ph type="body" idx="1" hasCustomPrompt="1"/>
          </p:nvPr>
        </p:nvSpPr>
        <p:spPr>
          <a:xfrm>
            <a:off x="3497143" y="1925557"/>
            <a:ext cx="5472665" cy="71947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3_Section Heade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08874" y="563482"/>
            <a:ext cx="5460934" cy="1362075"/>
          </a:xfrm>
        </p:spPr>
        <p:txBody>
          <a:bodyPr anchor="t"/>
          <a:lstStyle>
            <a:lvl1pPr algn="l">
              <a:defRPr sz="4000" b="1" cap="all" baseline="0"/>
            </a:lvl1pPr>
          </a:lstStyle>
          <a:p>
            <a:r>
              <a:rPr lang="en-US" dirty="0" smtClean="0"/>
              <a:t>Title page</a:t>
            </a:r>
            <a:endParaRPr lang="en-US" dirty="0"/>
          </a:p>
        </p:txBody>
      </p:sp>
      <p:sp>
        <p:nvSpPr>
          <p:cNvPr id="3" name="Text Placeholder 2"/>
          <p:cNvSpPr>
            <a:spLocks noGrp="1"/>
          </p:cNvSpPr>
          <p:nvPr>
            <p:ph type="body" idx="1" hasCustomPrompt="1"/>
          </p:nvPr>
        </p:nvSpPr>
        <p:spPr>
          <a:xfrm>
            <a:off x="3497143" y="1925557"/>
            <a:ext cx="5472665" cy="71947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Sub title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60B1DD-39A3-584C-80B1-9C632BBE4DFC}" type="datetimeFigureOut">
              <a:rPr lang="en-US" smtClean="0"/>
              <a:t>10/31/2014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60B1DD-39A3-584C-80B1-9C632BBE4DFC}" type="datetimeFigureOut">
              <a:rPr lang="en-US" smtClean="0"/>
              <a:t>10/31/2014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DB4E7A-C1B1-C24D-81B4-E5D54657DD5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7"/>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71406"/>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accent6"/>
                </a:solidFill>
              </a:defRPr>
            </a:lvl1pPr>
          </a:lstStyle>
          <a:p>
            <a:fld id="{0860B1DD-39A3-584C-80B1-9C632BBE4DFC}" type="datetimeFigureOut">
              <a:rPr lang="en-US" smtClean="0"/>
              <a:t>10/31/2014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chemeClr val="accent6"/>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accent6"/>
                </a:solidFill>
              </a:defRPr>
            </a:lvl1pPr>
          </a:lstStyle>
          <a:p>
            <a:fld id="{88DB4E7A-C1B1-C24D-81B4-E5D54657DD5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Lst>
  <p:txStyles>
    <p:titleStyle>
      <a:lvl1pPr algn="l"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hyperlink" Target="http://www.nslds.ed.gov/"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hyperlink" Target="https://www.uaservice.com/"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hyperlink" Target="http://www.studentloans.gov/" TargetMode="External"/><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hyperlink" Target="http://www.studentloans.gov/" TargetMode="External"/><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hyperlink" Target="https://www.uasexit.com/" TargetMode="External"/><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hyperlink" Target="mailto:finaid@valpo.edu" TargetMode="External"/><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hyperlink" Target="http://www.studentloans.gov/" TargetMode="External"/><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hyperlink" Target="http://www.ibrinfo.org/" TargetMode="External"/><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066800" y="2749550"/>
            <a:ext cx="7086600" cy="1470025"/>
          </a:xfrm>
        </p:spPr>
        <p:txBody>
          <a:bodyPr>
            <a:noAutofit/>
          </a:bodyPr>
          <a:lstStyle/>
          <a:p>
            <a:pPr algn="ctr"/>
            <a:r>
              <a:rPr lang="en-US" sz="5400" dirty="0" smtClean="0"/>
              <a:t>Loan Exit Counseling Facts &amp; Tips</a:t>
            </a:r>
            <a:endParaRPr lang="en-US" sz="5400" dirty="0"/>
          </a:p>
        </p:txBody>
      </p:sp>
    </p:spTree>
    <p:extLst>
      <p:ext uri="{BB962C8B-B14F-4D97-AF65-F5344CB8AC3E}">
        <p14:creationId xmlns:p14="http://schemas.microsoft.com/office/powerpoint/2010/main" val="31511776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997527" y="667657"/>
            <a:ext cx="7086600" cy="1470025"/>
          </a:xfrm>
        </p:spPr>
        <p:txBody>
          <a:bodyPr>
            <a:normAutofit/>
          </a:bodyPr>
          <a:lstStyle/>
          <a:p>
            <a:pPr algn="ctr"/>
            <a:r>
              <a:rPr lang="en-US" b="1" dirty="0" smtClean="0"/>
              <a:t>Where Can I Locate My Federal Loans?</a:t>
            </a:r>
            <a:endParaRPr lang="en-US" b="1" dirty="0"/>
          </a:p>
        </p:txBody>
      </p:sp>
      <p:sp>
        <p:nvSpPr>
          <p:cNvPr id="3" name="Subtitle 2"/>
          <p:cNvSpPr>
            <a:spLocks noGrp="1"/>
          </p:cNvSpPr>
          <p:nvPr>
            <p:ph type="subTitle" idx="4294967295"/>
          </p:nvPr>
        </p:nvSpPr>
        <p:spPr>
          <a:xfrm>
            <a:off x="952931" y="2343149"/>
            <a:ext cx="7441660" cy="3940919"/>
          </a:xfrm>
        </p:spPr>
        <p:txBody>
          <a:bodyPr>
            <a:noAutofit/>
          </a:bodyPr>
          <a:lstStyle/>
          <a:p>
            <a:r>
              <a:rPr lang="en-US" sz="2400" dirty="0" smtClean="0">
                <a:solidFill>
                  <a:schemeClr val="tx1"/>
                </a:solidFill>
              </a:rPr>
              <a:t>All federal loans (subsidized, unsubsidized, PLUS and Perkins) can be located at NSLDS</a:t>
            </a:r>
            <a:r>
              <a:rPr lang="en-US" sz="2400" dirty="0" smtClean="0"/>
              <a:t>: </a:t>
            </a:r>
            <a:r>
              <a:rPr lang="en-US" sz="2400" dirty="0" smtClean="0">
                <a:solidFill>
                  <a:schemeClr val="tx1"/>
                </a:solidFill>
              </a:rPr>
              <a:t>National Student Loan Data System.</a:t>
            </a:r>
          </a:p>
          <a:p>
            <a:pPr lvl="1"/>
            <a:r>
              <a:rPr lang="en-US" sz="2000" dirty="0" smtClean="0">
                <a:solidFill>
                  <a:schemeClr val="tx1"/>
                </a:solidFill>
              </a:rPr>
              <a:t>Tells you who is servicing your loans</a:t>
            </a:r>
          </a:p>
          <a:p>
            <a:pPr lvl="1"/>
            <a:r>
              <a:rPr lang="en-US" sz="2000" dirty="0" smtClean="0"/>
              <a:t>Tells you when repayment begins</a:t>
            </a:r>
          </a:p>
          <a:p>
            <a:pPr lvl="1"/>
            <a:r>
              <a:rPr lang="en-US" sz="2000" dirty="0" smtClean="0">
                <a:solidFill>
                  <a:schemeClr val="tx1"/>
                </a:solidFill>
              </a:rPr>
              <a:t>Tells you your interest rate</a:t>
            </a:r>
          </a:p>
          <a:p>
            <a:pPr lvl="1"/>
            <a:r>
              <a:rPr lang="en-US" sz="2000" dirty="0" smtClean="0"/>
              <a:t>Tells you what payment plan you are on</a:t>
            </a:r>
          </a:p>
          <a:p>
            <a:pPr lvl="1"/>
            <a:endParaRPr lang="en-US" sz="2000" dirty="0">
              <a:solidFill>
                <a:schemeClr val="tx1"/>
              </a:solidFill>
            </a:endParaRPr>
          </a:p>
          <a:p>
            <a:pPr marL="457200" lvl="1" indent="0" algn="ctr">
              <a:buNone/>
            </a:pPr>
            <a:r>
              <a:rPr lang="en-US" sz="4400" dirty="0" smtClean="0">
                <a:hlinkClick r:id="rId3"/>
              </a:rPr>
              <a:t>WWW.NSLDS.ED.GOV</a:t>
            </a:r>
            <a:endParaRPr lang="en-US" sz="4400" dirty="0" smtClean="0"/>
          </a:p>
          <a:p>
            <a:pPr marL="457200" lvl="1" indent="0" algn="ctr">
              <a:buNone/>
            </a:pPr>
            <a:endParaRPr lang="en-US" sz="4400" dirty="0" smtClean="0">
              <a:solidFill>
                <a:schemeClr val="tx1"/>
              </a:solidFill>
            </a:endParaRPr>
          </a:p>
        </p:txBody>
      </p:sp>
    </p:spTree>
    <p:extLst>
      <p:ext uri="{BB962C8B-B14F-4D97-AF65-F5344CB8AC3E}">
        <p14:creationId xmlns:p14="http://schemas.microsoft.com/office/powerpoint/2010/main" val="3123750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60898" y="660400"/>
            <a:ext cx="7086600" cy="1470025"/>
          </a:xfrm>
        </p:spPr>
        <p:txBody>
          <a:bodyPr>
            <a:normAutofit/>
          </a:bodyPr>
          <a:lstStyle/>
          <a:p>
            <a:pPr algn="ctr"/>
            <a:r>
              <a:rPr lang="en-US" b="1" dirty="0" smtClean="0"/>
              <a:t>Where Can I Locate My Institutional Loans? </a:t>
            </a:r>
            <a:endParaRPr lang="en-US" b="1" dirty="0"/>
          </a:p>
        </p:txBody>
      </p:sp>
      <p:sp>
        <p:nvSpPr>
          <p:cNvPr id="3" name="Subtitle 2"/>
          <p:cNvSpPr>
            <a:spLocks noGrp="1"/>
          </p:cNvSpPr>
          <p:nvPr>
            <p:ph type="subTitle" idx="4294967295"/>
          </p:nvPr>
        </p:nvSpPr>
        <p:spPr>
          <a:xfrm>
            <a:off x="860898" y="2343149"/>
            <a:ext cx="7441660" cy="3940919"/>
          </a:xfrm>
        </p:spPr>
        <p:txBody>
          <a:bodyPr>
            <a:noAutofit/>
          </a:bodyPr>
          <a:lstStyle/>
          <a:p>
            <a:r>
              <a:rPr lang="en-US" sz="2800" dirty="0" smtClean="0">
                <a:solidFill>
                  <a:schemeClr val="tx1"/>
                </a:solidFill>
              </a:rPr>
              <a:t>Institutional Loans through Valparaiso University can be located with University Accounti</a:t>
            </a:r>
            <a:r>
              <a:rPr lang="en-US" sz="2800" dirty="0" smtClean="0"/>
              <a:t>ng Services (third party </a:t>
            </a:r>
            <a:r>
              <a:rPr lang="en-US" sz="2800" dirty="0" err="1" smtClean="0"/>
              <a:t>Valpo</a:t>
            </a:r>
            <a:r>
              <a:rPr lang="en-US" sz="2800" dirty="0" smtClean="0"/>
              <a:t> uses to service your loans)</a:t>
            </a:r>
          </a:p>
          <a:p>
            <a:pPr lvl="1"/>
            <a:r>
              <a:rPr lang="en-US" sz="3600" dirty="0">
                <a:hlinkClick r:id="rId3"/>
              </a:rPr>
              <a:t>https://www.uaservice.com</a:t>
            </a:r>
            <a:r>
              <a:rPr lang="en-US" sz="3600" dirty="0" smtClean="0">
                <a:hlinkClick r:id="rId3"/>
              </a:rPr>
              <a:t>/</a:t>
            </a:r>
            <a:endParaRPr lang="en-US" sz="3600" dirty="0" smtClean="0"/>
          </a:p>
          <a:p>
            <a:pPr lvl="1"/>
            <a:r>
              <a:rPr lang="en-US" sz="3600" dirty="0" smtClean="0">
                <a:solidFill>
                  <a:schemeClr val="tx1"/>
                </a:solidFill>
              </a:rPr>
              <a:t>Phone: 800-999-6227</a:t>
            </a:r>
            <a:endParaRPr lang="en-US" sz="3600" dirty="0">
              <a:solidFill>
                <a:schemeClr val="tx1"/>
              </a:solidFill>
            </a:endParaRPr>
          </a:p>
          <a:p>
            <a:endParaRPr lang="en-US" sz="4400" dirty="0" smtClean="0">
              <a:solidFill>
                <a:schemeClr val="tx1"/>
              </a:solidFill>
            </a:endParaRPr>
          </a:p>
        </p:txBody>
      </p:sp>
    </p:spTree>
    <p:extLst>
      <p:ext uri="{BB962C8B-B14F-4D97-AF65-F5344CB8AC3E}">
        <p14:creationId xmlns:p14="http://schemas.microsoft.com/office/powerpoint/2010/main" val="2345797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90664" y="660400"/>
            <a:ext cx="7086600" cy="1470025"/>
          </a:xfrm>
        </p:spPr>
        <p:txBody>
          <a:bodyPr>
            <a:normAutofit/>
          </a:bodyPr>
          <a:lstStyle/>
          <a:p>
            <a:pPr algn="ctr"/>
            <a:r>
              <a:rPr lang="en-US" b="1" dirty="0" smtClean="0"/>
              <a:t>Where Can I Locate My Private Loans? </a:t>
            </a:r>
            <a:endParaRPr lang="en-US" b="1" dirty="0"/>
          </a:p>
        </p:txBody>
      </p:sp>
      <p:sp>
        <p:nvSpPr>
          <p:cNvPr id="3" name="Subtitle 2"/>
          <p:cNvSpPr>
            <a:spLocks noGrp="1"/>
          </p:cNvSpPr>
          <p:nvPr>
            <p:ph type="subTitle" idx="4294967295"/>
          </p:nvPr>
        </p:nvSpPr>
        <p:spPr>
          <a:xfrm>
            <a:off x="802721" y="2343149"/>
            <a:ext cx="7441660" cy="3940919"/>
          </a:xfrm>
        </p:spPr>
        <p:txBody>
          <a:bodyPr>
            <a:noAutofit/>
          </a:bodyPr>
          <a:lstStyle/>
          <a:p>
            <a:r>
              <a:rPr lang="en-US" sz="2900" dirty="0" smtClean="0"/>
              <a:t>You will need to know who you borrowed private loans from and contact them regarding repayment options</a:t>
            </a:r>
            <a:r>
              <a:rPr lang="en-US" sz="3600" dirty="0" smtClean="0">
                <a:solidFill>
                  <a:schemeClr val="tx1"/>
                </a:solidFill>
              </a:rPr>
              <a:t>.</a:t>
            </a:r>
          </a:p>
          <a:p>
            <a:r>
              <a:rPr lang="en-US" sz="2800" dirty="0" smtClean="0"/>
              <a:t>Your private loans are included on the cumulative loan report found in your exit packet.</a:t>
            </a:r>
            <a:endParaRPr lang="en-US" sz="2800" dirty="0" smtClean="0">
              <a:solidFill>
                <a:schemeClr val="tx1"/>
              </a:solidFill>
            </a:endParaRPr>
          </a:p>
          <a:p>
            <a:pPr marL="0" indent="0">
              <a:buNone/>
            </a:pPr>
            <a:endParaRPr lang="en-US" sz="3600" dirty="0">
              <a:solidFill>
                <a:schemeClr val="tx1"/>
              </a:solidFill>
            </a:endParaRPr>
          </a:p>
          <a:p>
            <a:endParaRPr lang="en-US" sz="3600" dirty="0" smtClean="0">
              <a:solidFill>
                <a:schemeClr val="tx1"/>
              </a:solidFill>
            </a:endParaRPr>
          </a:p>
        </p:txBody>
      </p:sp>
    </p:spTree>
    <p:extLst>
      <p:ext uri="{BB962C8B-B14F-4D97-AF65-F5344CB8AC3E}">
        <p14:creationId xmlns:p14="http://schemas.microsoft.com/office/powerpoint/2010/main" val="19684365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60898" y="641268"/>
            <a:ext cx="7086600" cy="1606633"/>
          </a:xfrm>
        </p:spPr>
        <p:txBody>
          <a:bodyPr>
            <a:normAutofit fontScale="90000"/>
          </a:bodyPr>
          <a:lstStyle/>
          <a:p>
            <a:pPr algn="ctr"/>
            <a:r>
              <a:rPr lang="en-US" b="1" dirty="0" smtClean="0"/>
              <a:t>What Are My Repayment Options for Federal Direct Loans?</a:t>
            </a:r>
            <a:endParaRPr lang="en-US" b="1" dirty="0"/>
          </a:p>
        </p:txBody>
      </p:sp>
      <p:sp>
        <p:nvSpPr>
          <p:cNvPr id="3" name="Subtitle 2"/>
          <p:cNvSpPr>
            <a:spLocks noGrp="1"/>
          </p:cNvSpPr>
          <p:nvPr>
            <p:ph type="subTitle" idx="4294967295"/>
          </p:nvPr>
        </p:nvSpPr>
        <p:spPr>
          <a:xfrm>
            <a:off x="505838" y="2247901"/>
            <a:ext cx="7441660" cy="4164774"/>
          </a:xfrm>
        </p:spPr>
        <p:txBody>
          <a:bodyPr>
            <a:noAutofit/>
          </a:bodyPr>
          <a:lstStyle/>
          <a:p>
            <a:pPr>
              <a:buFont typeface="Arial" charset="0"/>
              <a:buChar char="•"/>
            </a:pPr>
            <a:r>
              <a:rPr lang="en-US" sz="2700" dirty="0"/>
              <a:t>Standard (10 years)</a:t>
            </a:r>
          </a:p>
          <a:p>
            <a:pPr>
              <a:buFont typeface="Arial" charset="0"/>
              <a:buChar char="•"/>
            </a:pPr>
            <a:r>
              <a:rPr lang="en-US" sz="2700" dirty="0" smtClean="0"/>
              <a:t>Graduated (10 years)</a:t>
            </a:r>
            <a:endParaRPr lang="en-US" sz="2700" dirty="0"/>
          </a:p>
          <a:p>
            <a:pPr>
              <a:buFont typeface="Arial" charset="0"/>
              <a:buChar char="•"/>
            </a:pPr>
            <a:r>
              <a:rPr lang="en-US" sz="2700" dirty="0" smtClean="0"/>
              <a:t>Graduated/Extended </a:t>
            </a:r>
          </a:p>
          <a:p>
            <a:pPr>
              <a:buFont typeface="Arial" charset="0"/>
              <a:buChar char="•"/>
            </a:pPr>
            <a:r>
              <a:rPr lang="en-US" sz="2700" dirty="0" smtClean="0"/>
              <a:t>Extended (up to 25 years)</a:t>
            </a:r>
          </a:p>
          <a:p>
            <a:pPr>
              <a:buFont typeface="Arial" charset="0"/>
              <a:buChar char="•"/>
            </a:pPr>
            <a:r>
              <a:rPr lang="en-US" sz="2700" dirty="0" smtClean="0"/>
              <a:t>Income Contingent (up to 25 years)</a:t>
            </a:r>
            <a:endParaRPr lang="en-US" sz="2700" dirty="0"/>
          </a:p>
          <a:p>
            <a:pPr>
              <a:buFont typeface="Arial" charset="0"/>
              <a:buChar char="•"/>
            </a:pPr>
            <a:r>
              <a:rPr lang="en-US" sz="2700" dirty="0"/>
              <a:t>Income Based </a:t>
            </a:r>
            <a:r>
              <a:rPr lang="en-US" sz="2700" dirty="0" smtClean="0"/>
              <a:t>Repayment (up to 25 years</a:t>
            </a:r>
            <a:r>
              <a:rPr lang="en-US" sz="2700" dirty="0" smtClean="0"/>
              <a:t>)*</a:t>
            </a:r>
            <a:endParaRPr lang="en-US" sz="2700" dirty="0" smtClean="0"/>
          </a:p>
          <a:p>
            <a:pPr>
              <a:buFont typeface="Arial" charset="0"/>
              <a:buChar char="•"/>
            </a:pPr>
            <a:r>
              <a:rPr lang="en-US" sz="2700" dirty="0" smtClean="0"/>
              <a:t>Pay as You Earn (up to 20 years)</a:t>
            </a:r>
          </a:p>
          <a:p>
            <a:pPr marL="0" indent="0" algn="ctr">
              <a:buNone/>
            </a:pPr>
            <a:r>
              <a:rPr lang="en-US" sz="3600" b="1" dirty="0" smtClean="0"/>
              <a:t>  </a:t>
            </a:r>
            <a:r>
              <a:rPr lang="en-US" sz="3600" b="1" dirty="0" smtClean="0">
                <a:hlinkClick r:id="rId3"/>
              </a:rPr>
              <a:t>www.StudentLoans.gov</a:t>
            </a:r>
            <a:endParaRPr lang="en-US" sz="3600" b="1" dirty="0" smtClean="0"/>
          </a:p>
          <a:p>
            <a:pPr marL="0" indent="0" algn="ctr">
              <a:buNone/>
            </a:pPr>
            <a:endParaRPr lang="en-US" sz="3600" b="1" dirty="0"/>
          </a:p>
          <a:p>
            <a:endParaRPr lang="en-US" sz="3600" dirty="0" smtClean="0">
              <a:solidFill>
                <a:schemeClr val="tx1"/>
              </a:solidFill>
            </a:endParaRPr>
          </a:p>
        </p:txBody>
      </p:sp>
    </p:spTree>
    <p:extLst>
      <p:ext uri="{BB962C8B-B14F-4D97-AF65-F5344CB8AC3E}">
        <p14:creationId xmlns:p14="http://schemas.microsoft.com/office/powerpoint/2010/main" val="36127938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975" y="640140"/>
            <a:ext cx="8801100" cy="2031325"/>
          </a:xfrm>
          <a:prstGeom prst="rect">
            <a:avLst/>
          </a:prstGeom>
        </p:spPr>
        <p:txBody>
          <a:bodyPr wrap="square">
            <a:spAutoFit/>
          </a:bodyPr>
          <a:lstStyle/>
          <a:p>
            <a:pPr algn="ctr"/>
            <a:r>
              <a:rPr lang="en-US" sz="3600" b="1" dirty="0"/>
              <a:t>Borrower Case Study for </a:t>
            </a:r>
            <a:r>
              <a:rPr lang="en-US" sz="3600" b="1" dirty="0" smtClean="0"/>
              <a:t> Non-Income-Driven </a:t>
            </a:r>
            <a:r>
              <a:rPr lang="en-US" sz="3600" b="1" dirty="0"/>
              <a:t>Repayment </a:t>
            </a:r>
            <a:r>
              <a:rPr lang="en-US" sz="3600" b="1" dirty="0" smtClean="0"/>
              <a:t>Plans</a:t>
            </a:r>
          </a:p>
          <a:p>
            <a:pPr algn="ctr"/>
            <a:endParaRPr lang="en-US" sz="3600" b="1" dirty="0"/>
          </a:p>
          <a:p>
            <a:r>
              <a:rPr lang="en-US" b="1" dirty="0" smtClean="0"/>
              <a:t>Amount </a:t>
            </a:r>
            <a:r>
              <a:rPr lang="en-US" b="1" dirty="0"/>
              <a:t>borrowed: </a:t>
            </a:r>
            <a:r>
              <a:rPr lang="en-US" b="1" dirty="0" smtClean="0"/>
              <a:t>$35,449</a:t>
            </a:r>
            <a:endParaRPr lang="en-US" b="1" dirty="0"/>
          </a:p>
        </p:txBody>
      </p:sp>
      <p:graphicFrame>
        <p:nvGraphicFramePr>
          <p:cNvPr id="3" name="Table 2"/>
          <p:cNvGraphicFramePr>
            <a:graphicFrameLocks noGrp="1"/>
          </p:cNvGraphicFramePr>
          <p:nvPr>
            <p:extLst>
              <p:ext uri="{D42A27DB-BD31-4B8C-83A1-F6EECF244321}">
                <p14:modId xmlns:p14="http://schemas.microsoft.com/office/powerpoint/2010/main" val="1158411056"/>
              </p:ext>
            </p:extLst>
          </p:nvPr>
        </p:nvGraphicFramePr>
        <p:xfrm>
          <a:off x="1047749" y="2806065"/>
          <a:ext cx="6867525" cy="3192782"/>
        </p:xfrm>
        <a:graphic>
          <a:graphicData uri="http://schemas.openxmlformats.org/drawingml/2006/table">
            <a:tbl>
              <a:tblPr firstRow="1" bandRow="1">
                <a:tableStyleId>{5C22544A-7EE6-4342-B048-85BDC9FD1C3A}</a:tableStyleId>
              </a:tblPr>
              <a:tblGrid>
                <a:gridCol w="1373505"/>
                <a:gridCol w="1416427"/>
                <a:gridCol w="1330583"/>
                <a:gridCol w="1373505"/>
                <a:gridCol w="1373505"/>
              </a:tblGrid>
              <a:tr h="698421">
                <a:tc>
                  <a:txBody>
                    <a:bodyPr/>
                    <a:lstStyle/>
                    <a:p>
                      <a:endParaRPr lang="en-US" dirty="0"/>
                    </a:p>
                  </a:txBody>
                  <a:tcPr/>
                </a:tc>
                <a:tc>
                  <a:txBody>
                    <a:bodyPr/>
                    <a:lstStyle/>
                    <a:p>
                      <a:r>
                        <a:rPr lang="en-US" dirty="0" smtClean="0">
                          <a:solidFill>
                            <a:schemeClr val="tx1"/>
                          </a:solidFill>
                        </a:rPr>
                        <a:t>Standard </a:t>
                      </a:r>
                      <a:endParaRPr lang="en-US" dirty="0">
                        <a:solidFill>
                          <a:schemeClr val="tx1"/>
                        </a:solidFill>
                      </a:endParaRPr>
                    </a:p>
                  </a:txBody>
                  <a:tcPr/>
                </a:tc>
                <a:tc>
                  <a:txBody>
                    <a:bodyPr/>
                    <a:lstStyle/>
                    <a:p>
                      <a:r>
                        <a:rPr lang="en-US" dirty="0" smtClean="0">
                          <a:solidFill>
                            <a:schemeClr val="tx1"/>
                          </a:solidFill>
                        </a:rPr>
                        <a:t>Graduated</a:t>
                      </a:r>
                      <a:endParaRPr lang="en-US" dirty="0">
                        <a:solidFill>
                          <a:schemeClr val="tx1"/>
                        </a:solidFill>
                      </a:endParaRPr>
                    </a:p>
                  </a:txBody>
                  <a:tcPr/>
                </a:tc>
                <a:tc>
                  <a:txBody>
                    <a:bodyPr/>
                    <a:lstStyle/>
                    <a:p>
                      <a:r>
                        <a:rPr lang="en-US" dirty="0" smtClean="0">
                          <a:solidFill>
                            <a:schemeClr val="tx1"/>
                          </a:solidFill>
                        </a:rPr>
                        <a:t>Extended Fixed</a:t>
                      </a:r>
                      <a:endParaRPr lang="en-US" dirty="0">
                        <a:solidFill>
                          <a:schemeClr val="tx1"/>
                        </a:solidFill>
                      </a:endParaRPr>
                    </a:p>
                  </a:txBody>
                  <a:tcPr/>
                </a:tc>
                <a:tc>
                  <a:txBody>
                    <a:bodyPr/>
                    <a:lstStyle/>
                    <a:p>
                      <a:r>
                        <a:rPr lang="en-US" dirty="0" smtClean="0">
                          <a:solidFill>
                            <a:schemeClr val="tx1"/>
                          </a:solidFill>
                        </a:rPr>
                        <a:t>Extended Graduated</a:t>
                      </a:r>
                      <a:endParaRPr lang="en-US" dirty="0">
                        <a:solidFill>
                          <a:schemeClr val="tx1"/>
                        </a:solidFill>
                      </a:endParaRPr>
                    </a:p>
                  </a:txBody>
                  <a:tcPr/>
                </a:tc>
              </a:tr>
              <a:tr h="698421">
                <a:tc>
                  <a:txBody>
                    <a:bodyPr/>
                    <a:lstStyle/>
                    <a:p>
                      <a:r>
                        <a:rPr lang="en-US" dirty="0" smtClean="0"/>
                        <a:t>Initial Payment</a:t>
                      </a:r>
                      <a:endParaRPr lang="en-US" dirty="0"/>
                    </a:p>
                  </a:txBody>
                  <a:tcPr/>
                </a:tc>
                <a:tc>
                  <a:txBody>
                    <a:bodyPr/>
                    <a:lstStyle/>
                    <a:p>
                      <a:r>
                        <a:rPr lang="en-US" dirty="0" smtClean="0"/>
                        <a:t>$371</a:t>
                      </a:r>
                      <a:endParaRPr lang="en-US" dirty="0"/>
                    </a:p>
                  </a:txBody>
                  <a:tcPr/>
                </a:tc>
                <a:tc>
                  <a:txBody>
                    <a:bodyPr/>
                    <a:lstStyle/>
                    <a:p>
                      <a:r>
                        <a:rPr lang="en-US" dirty="0" smtClean="0"/>
                        <a:t>$209</a:t>
                      </a:r>
                      <a:endParaRPr lang="en-US" dirty="0"/>
                    </a:p>
                  </a:txBody>
                  <a:tcPr/>
                </a:tc>
                <a:tc>
                  <a:txBody>
                    <a:bodyPr/>
                    <a:lstStyle/>
                    <a:p>
                      <a:r>
                        <a:rPr lang="en-US" dirty="0" smtClean="0"/>
                        <a:t>$201</a:t>
                      </a:r>
                      <a:endParaRPr lang="en-US" dirty="0"/>
                    </a:p>
                  </a:txBody>
                  <a:tcPr/>
                </a:tc>
                <a:tc>
                  <a:txBody>
                    <a:bodyPr/>
                    <a:lstStyle/>
                    <a:p>
                      <a:r>
                        <a:rPr lang="en-US" dirty="0" smtClean="0"/>
                        <a:t>$139</a:t>
                      </a:r>
                      <a:endParaRPr lang="en-US" dirty="0"/>
                    </a:p>
                  </a:txBody>
                  <a:tcPr/>
                </a:tc>
              </a:tr>
              <a:tr h="698421">
                <a:tc>
                  <a:txBody>
                    <a:bodyPr/>
                    <a:lstStyle/>
                    <a:p>
                      <a:r>
                        <a:rPr lang="en-US" dirty="0" smtClean="0"/>
                        <a:t>Final Payment</a:t>
                      </a:r>
                      <a:endParaRPr lang="en-US" dirty="0"/>
                    </a:p>
                  </a:txBody>
                  <a:tcPr/>
                </a:tc>
                <a:tc>
                  <a:txBody>
                    <a:bodyPr/>
                    <a:lstStyle/>
                    <a:p>
                      <a:r>
                        <a:rPr lang="en-US" dirty="0" smtClean="0"/>
                        <a:t>$371</a:t>
                      </a:r>
                      <a:endParaRPr lang="en-US" dirty="0"/>
                    </a:p>
                  </a:txBody>
                  <a:tcPr/>
                </a:tc>
                <a:tc>
                  <a:txBody>
                    <a:bodyPr/>
                    <a:lstStyle/>
                    <a:p>
                      <a:r>
                        <a:rPr lang="en-US" dirty="0" smtClean="0"/>
                        <a:t>$627</a:t>
                      </a:r>
                      <a:endParaRPr lang="en-US" dirty="0"/>
                    </a:p>
                  </a:txBody>
                  <a:tcPr/>
                </a:tc>
                <a:tc>
                  <a:txBody>
                    <a:bodyPr/>
                    <a:lstStyle/>
                    <a:p>
                      <a:r>
                        <a:rPr lang="en-US" dirty="0" smtClean="0"/>
                        <a:t>$201</a:t>
                      </a:r>
                      <a:endParaRPr lang="en-US" dirty="0"/>
                    </a:p>
                  </a:txBody>
                  <a:tcPr/>
                </a:tc>
                <a:tc>
                  <a:txBody>
                    <a:bodyPr/>
                    <a:lstStyle/>
                    <a:p>
                      <a:r>
                        <a:rPr lang="en-US" dirty="0" smtClean="0"/>
                        <a:t>$336</a:t>
                      </a:r>
                      <a:endParaRPr lang="en-US" dirty="0"/>
                    </a:p>
                  </a:txBody>
                  <a:tcPr/>
                </a:tc>
              </a:tr>
              <a:tr h="698421">
                <a:tc>
                  <a:txBody>
                    <a:bodyPr/>
                    <a:lstStyle/>
                    <a:p>
                      <a:r>
                        <a:rPr lang="en-US" dirty="0" smtClean="0"/>
                        <a:t>Time in Repayment</a:t>
                      </a:r>
                      <a:endParaRPr lang="en-US" dirty="0"/>
                    </a:p>
                  </a:txBody>
                  <a:tcPr/>
                </a:tc>
                <a:tc>
                  <a:txBody>
                    <a:bodyPr/>
                    <a:lstStyle/>
                    <a:p>
                      <a:r>
                        <a:rPr lang="en-US" dirty="0" smtClean="0"/>
                        <a:t>10 years</a:t>
                      </a:r>
                      <a:endParaRPr lang="en-US" dirty="0"/>
                    </a:p>
                  </a:txBody>
                  <a:tcPr/>
                </a:tc>
                <a:tc>
                  <a:txBody>
                    <a:bodyPr/>
                    <a:lstStyle/>
                    <a:p>
                      <a:r>
                        <a:rPr lang="en-US" dirty="0" smtClean="0"/>
                        <a:t>10 years</a:t>
                      </a:r>
                      <a:endParaRPr lang="en-US" dirty="0"/>
                    </a:p>
                  </a:txBody>
                  <a:tcPr/>
                </a:tc>
                <a:tc>
                  <a:txBody>
                    <a:bodyPr/>
                    <a:lstStyle/>
                    <a:p>
                      <a:r>
                        <a:rPr lang="en-US" dirty="0" smtClean="0"/>
                        <a:t>25 years</a:t>
                      </a:r>
                      <a:endParaRPr lang="en-US" dirty="0"/>
                    </a:p>
                  </a:txBody>
                  <a:tcPr/>
                </a:tc>
                <a:tc>
                  <a:txBody>
                    <a:bodyPr/>
                    <a:lstStyle/>
                    <a:p>
                      <a:r>
                        <a:rPr lang="en-US" dirty="0" smtClean="0"/>
                        <a:t>25 years</a:t>
                      </a:r>
                      <a:endParaRPr lang="en-US" dirty="0"/>
                    </a:p>
                  </a:txBody>
                  <a:tcPr/>
                </a:tc>
              </a:tr>
              <a:tr h="399098">
                <a:tc>
                  <a:txBody>
                    <a:bodyPr/>
                    <a:lstStyle/>
                    <a:p>
                      <a:r>
                        <a:rPr lang="en-US" dirty="0" smtClean="0"/>
                        <a:t>Total Paid</a:t>
                      </a:r>
                      <a:endParaRPr lang="en-US" dirty="0"/>
                    </a:p>
                  </a:txBody>
                  <a:tcPr/>
                </a:tc>
                <a:tc>
                  <a:txBody>
                    <a:bodyPr/>
                    <a:lstStyle/>
                    <a:p>
                      <a:r>
                        <a:rPr lang="en-US" dirty="0" smtClean="0"/>
                        <a:t>$44,498</a:t>
                      </a:r>
                      <a:endParaRPr lang="en-US" dirty="0"/>
                    </a:p>
                  </a:txBody>
                  <a:tcPr/>
                </a:tc>
                <a:tc>
                  <a:txBody>
                    <a:bodyPr/>
                    <a:lstStyle/>
                    <a:p>
                      <a:r>
                        <a:rPr lang="en-US" dirty="0" smtClean="0"/>
                        <a:t>$46,805</a:t>
                      </a:r>
                      <a:endParaRPr lang="en-US" dirty="0"/>
                    </a:p>
                  </a:txBody>
                  <a:tcPr/>
                </a:tc>
                <a:tc>
                  <a:txBody>
                    <a:bodyPr/>
                    <a:lstStyle/>
                    <a:p>
                      <a:r>
                        <a:rPr lang="en-US" dirty="0" smtClean="0"/>
                        <a:t>$60,325</a:t>
                      </a:r>
                      <a:endParaRPr lang="en-US" dirty="0"/>
                    </a:p>
                  </a:txBody>
                  <a:tcPr/>
                </a:tc>
                <a:tc>
                  <a:txBody>
                    <a:bodyPr/>
                    <a:lstStyle/>
                    <a:p>
                      <a:r>
                        <a:rPr lang="en-US" dirty="0" smtClean="0"/>
                        <a:t>$65,938</a:t>
                      </a:r>
                      <a:endParaRPr lang="en-US" dirty="0"/>
                    </a:p>
                  </a:txBody>
                  <a:tcPr/>
                </a:tc>
              </a:tr>
            </a:tbl>
          </a:graphicData>
        </a:graphic>
      </p:graphicFrame>
    </p:spTree>
    <p:extLst>
      <p:ext uri="{BB962C8B-B14F-4D97-AF65-F5344CB8AC3E}">
        <p14:creationId xmlns:p14="http://schemas.microsoft.com/office/powerpoint/2010/main" val="3993176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25" y="847725"/>
            <a:ext cx="8562975" cy="2862322"/>
          </a:xfrm>
          <a:prstGeom prst="rect">
            <a:avLst/>
          </a:prstGeom>
          <a:noFill/>
        </p:spPr>
        <p:txBody>
          <a:bodyPr wrap="square" rtlCol="0">
            <a:spAutoFit/>
          </a:bodyPr>
          <a:lstStyle/>
          <a:p>
            <a:pPr algn="ctr"/>
            <a:r>
              <a:rPr lang="en-US" sz="4000" b="1" dirty="0" smtClean="0"/>
              <a:t>Borrower Case Study for Income-Driven Repayment Plans</a:t>
            </a:r>
          </a:p>
          <a:p>
            <a:r>
              <a:rPr lang="en-US" sz="2000" b="1" dirty="0" smtClean="0"/>
              <a:t>Single, family of one</a:t>
            </a:r>
          </a:p>
          <a:p>
            <a:r>
              <a:rPr lang="en-US" sz="2000" b="1" dirty="0" smtClean="0"/>
              <a:t>AGI: $35,000</a:t>
            </a:r>
          </a:p>
          <a:p>
            <a:r>
              <a:rPr lang="en-US" sz="2000" b="1" dirty="0" smtClean="0"/>
              <a:t>Amount borrowed: $35,449</a:t>
            </a:r>
          </a:p>
          <a:p>
            <a:pPr algn="ctr"/>
            <a:endParaRPr lang="en-US" sz="4000" b="1" dirty="0"/>
          </a:p>
        </p:txBody>
      </p:sp>
      <p:graphicFrame>
        <p:nvGraphicFramePr>
          <p:cNvPr id="3" name="Table 2"/>
          <p:cNvGraphicFramePr>
            <a:graphicFrameLocks noGrp="1"/>
          </p:cNvGraphicFramePr>
          <p:nvPr>
            <p:extLst>
              <p:ext uri="{D42A27DB-BD31-4B8C-83A1-F6EECF244321}">
                <p14:modId xmlns:p14="http://schemas.microsoft.com/office/powerpoint/2010/main" val="2412898022"/>
              </p:ext>
            </p:extLst>
          </p:nvPr>
        </p:nvGraphicFramePr>
        <p:xfrm>
          <a:off x="1171575" y="3149600"/>
          <a:ext cx="6981824" cy="3606376"/>
        </p:xfrm>
        <a:graphic>
          <a:graphicData uri="http://schemas.openxmlformats.org/drawingml/2006/table">
            <a:tbl>
              <a:tblPr firstRow="1" bandRow="1">
                <a:tableStyleId>{5C22544A-7EE6-4342-B048-85BDC9FD1C3A}</a:tableStyleId>
              </a:tblPr>
              <a:tblGrid>
                <a:gridCol w="1745456"/>
                <a:gridCol w="1745456"/>
                <a:gridCol w="1745456"/>
                <a:gridCol w="1745456"/>
              </a:tblGrid>
              <a:tr h="581554">
                <a:tc>
                  <a:txBody>
                    <a:bodyPr/>
                    <a:lstStyle/>
                    <a:p>
                      <a:endParaRPr lang="en-US" dirty="0"/>
                    </a:p>
                  </a:txBody>
                  <a:tcPr/>
                </a:tc>
                <a:tc>
                  <a:txBody>
                    <a:bodyPr/>
                    <a:lstStyle/>
                    <a:p>
                      <a:r>
                        <a:rPr lang="en-US" dirty="0" smtClean="0">
                          <a:solidFill>
                            <a:schemeClr val="tx1"/>
                          </a:solidFill>
                        </a:rPr>
                        <a:t>Pay as Earn</a:t>
                      </a:r>
                      <a:endParaRPr lang="en-US" dirty="0">
                        <a:solidFill>
                          <a:schemeClr val="tx1"/>
                        </a:solidFill>
                      </a:endParaRPr>
                    </a:p>
                  </a:txBody>
                  <a:tcPr/>
                </a:tc>
                <a:tc>
                  <a:txBody>
                    <a:bodyPr/>
                    <a:lstStyle/>
                    <a:p>
                      <a:r>
                        <a:rPr lang="en-US" dirty="0" smtClean="0">
                          <a:solidFill>
                            <a:schemeClr val="tx1"/>
                          </a:solidFill>
                        </a:rPr>
                        <a:t>IBR</a:t>
                      </a:r>
                      <a:endParaRPr lang="en-US" dirty="0">
                        <a:solidFill>
                          <a:schemeClr val="tx1"/>
                        </a:solidFill>
                      </a:endParaRPr>
                    </a:p>
                  </a:txBody>
                  <a:tcPr/>
                </a:tc>
                <a:tc>
                  <a:txBody>
                    <a:bodyPr/>
                    <a:lstStyle/>
                    <a:p>
                      <a:r>
                        <a:rPr lang="en-US" dirty="0" smtClean="0">
                          <a:solidFill>
                            <a:schemeClr val="tx1"/>
                          </a:solidFill>
                        </a:rPr>
                        <a:t>ICR</a:t>
                      </a:r>
                      <a:endParaRPr lang="en-US" dirty="0">
                        <a:solidFill>
                          <a:schemeClr val="tx1"/>
                        </a:solidFill>
                      </a:endParaRPr>
                    </a:p>
                  </a:txBody>
                  <a:tcPr/>
                </a:tc>
              </a:tr>
              <a:tr h="581554">
                <a:tc>
                  <a:txBody>
                    <a:bodyPr/>
                    <a:lstStyle/>
                    <a:p>
                      <a:r>
                        <a:rPr lang="en-US" dirty="0" smtClean="0"/>
                        <a:t>Initial</a:t>
                      </a:r>
                      <a:r>
                        <a:rPr lang="en-US" baseline="0" dirty="0" smtClean="0"/>
                        <a:t> Payment</a:t>
                      </a:r>
                      <a:endParaRPr lang="en-US" dirty="0"/>
                    </a:p>
                  </a:txBody>
                  <a:tcPr/>
                </a:tc>
                <a:tc>
                  <a:txBody>
                    <a:bodyPr/>
                    <a:lstStyle/>
                    <a:p>
                      <a:r>
                        <a:rPr lang="en-US" dirty="0" smtClean="0"/>
                        <a:t>$146</a:t>
                      </a:r>
                      <a:endParaRPr lang="en-US" dirty="0"/>
                    </a:p>
                  </a:txBody>
                  <a:tcPr/>
                </a:tc>
                <a:tc>
                  <a:txBody>
                    <a:bodyPr/>
                    <a:lstStyle/>
                    <a:p>
                      <a:r>
                        <a:rPr lang="en-US" dirty="0" smtClean="0"/>
                        <a:t>$219</a:t>
                      </a:r>
                      <a:endParaRPr lang="en-US" dirty="0"/>
                    </a:p>
                  </a:txBody>
                  <a:tcPr/>
                </a:tc>
                <a:tc>
                  <a:txBody>
                    <a:bodyPr/>
                    <a:lstStyle/>
                    <a:p>
                      <a:r>
                        <a:rPr lang="en-US" dirty="0" smtClean="0"/>
                        <a:t>$265</a:t>
                      </a:r>
                      <a:endParaRPr lang="en-US" dirty="0"/>
                    </a:p>
                  </a:txBody>
                  <a:tcPr/>
                </a:tc>
              </a:tr>
              <a:tr h="581554">
                <a:tc>
                  <a:txBody>
                    <a:bodyPr/>
                    <a:lstStyle/>
                    <a:p>
                      <a:r>
                        <a:rPr lang="en-US" dirty="0" smtClean="0"/>
                        <a:t>Final Payment</a:t>
                      </a:r>
                      <a:endParaRPr lang="en-US" dirty="0"/>
                    </a:p>
                  </a:txBody>
                  <a:tcPr/>
                </a:tc>
                <a:tc>
                  <a:txBody>
                    <a:bodyPr/>
                    <a:lstStyle/>
                    <a:p>
                      <a:r>
                        <a:rPr lang="en-US" dirty="0" smtClean="0"/>
                        <a:t>$371</a:t>
                      </a:r>
                      <a:endParaRPr lang="en-US" dirty="0"/>
                    </a:p>
                  </a:txBody>
                  <a:tcPr/>
                </a:tc>
                <a:tc>
                  <a:txBody>
                    <a:bodyPr/>
                    <a:lstStyle/>
                    <a:p>
                      <a:r>
                        <a:rPr lang="en-US" dirty="0" smtClean="0"/>
                        <a:t>$371</a:t>
                      </a:r>
                      <a:endParaRPr lang="en-US" dirty="0"/>
                    </a:p>
                  </a:txBody>
                  <a:tcPr/>
                </a:tc>
                <a:tc>
                  <a:txBody>
                    <a:bodyPr/>
                    <a:lstStyle/>
                    <a:p>
                      <a:r>
                        <a:rPr lang="en-US" dirty="0" smtClean="0"/>
                        <a:t>$329</a:t>
                      </a:r>
                      <a:endParaRPr lang="en-US" dirty="0"/>
                    </a:p>
                  </a:txBody>
                  <a:tcPr/>
                </a:tc>
              </a:tr>
              <a:tr h="581554">
                <a:tc>
                  <a:txBody>
                    <a:bodyPr/>
                    <a:lstStyle/>
                    <a:p>
                      <a:r>
                        <a:rPr lang="en-US" dirty="0" smtClean="0"/>
                        <a:t>Time in Repayment</a:t>
                      </a:r>
                      <a:endParaRPr lang="en-US" dirty="0"/>
                    </a:p>
                  </a:txBody>
                  <a:tcPr/>
                </a:tc>
                <a:tc>
                  <a:txBody>
                    <a:bodyPr/>
                    <a:lstStyle/>
                    <a:p>
                      <a:r>
                        <a:rPr lang="en-US" dirty="0" smtClean="0"/>
                        <a:t>18 years</a:t>
                      </a:r>
                      <a:r>
                        <a:rPr lang="en-US" baseline="0" dirty="0" smtClean="0"/>
                        <a:t> and 3 months</a:t>
                      </a:r>
                      <a:endParaRPr lang="en-US" dirty="0"/>
                    </a:p>
                  </a:txBody>
                  <a:tcPr/>
                </a:tc>
                <a:tc>
                  <a:txBody>
                    <a:bodyPr/>
                    <a:lstStyle/>
                    <a:p>
                      <a:r>
                        <a:rPr lang="en-US" dirty="0" smtClean="0"/>
                        <a:t>13 years</a:t>
                      </a:r>
                      <a:endParaRPr lang="en-US" dirty="0"/>
                    </a:p>
                  </a:txBody>
                  <a:tcPr/>
                </a:tc>
                <a:tc>
                  <a:txBody>
                    <a:bodyPr/>
                    <a:lstStyle/>
                    <a:p>
                      <a:r>
                        <a:rPr lang="en-US" dirty="0" smtClean="0"/>
                        <a:t>13.5 years</a:t>
                      </a:r>
                      <a:endParaRPr lang="en-US" dirty="0"/>
                    </a:p>
                  </a:txBody>
                  <a:tcPr/>
                </a:tc>
              </a:tr>
              <a:tr h="581554">
                <a:tc>
                  <a:txBody>
                    <a:bodyPr/>
                    <a:lstStyle/>
                    <a:p>
                      <a:r>
                        <a:rPr lang="en-US" dirty="0" smtClean="0"/>
                        <a:t>Total</a:t>
                      </a:r>
                      <a:r>
                        <a:rPr lang="en-US" baseline="0" dirty="0" smtClean="0"/>
                        <a:t> Paid</a:t>
                      </a:r>
                      <a:endParaRPr lang="en-US" dirty="0"/>
                    </a:p>
                  </a:txBody>
                  <a:tcPr/>
                </a:tc>
                <a:tc>
                  <a:txBody>
                    <a:bodyPr/>
                    <a:lstStyle/>
                    <a:p>
                      <a:r>
                        <a:rPr lang="en-US" dirty="0" smtClean="0"/>
                        <a:t>$57,042</a:t>
                      </a:r>
                      <a:endParaRPr lang="en-US" dirty="0"/>
                    </a:p>
                  </a:txBody>
                  <a:tcPr/>
                </a:tc>
                <a:tc>
                  <a:txBody>
                    <a:bodyPr/>
                    <a:lstStyle/>
                    <a:p>
                      <a:r>
                        <a:rPr lang="en-US" dirty="0" smtClean="0"/>
                        <a:t>$49,009</a:t>
                      </a:r>
                      <a:endParaRPr lang="en-US" dirty="0"/>
                    </a:p>
                  </a:txBody>
                  <a:tcPr/>
                </a:tc>
                <a:tc>
                  <a:txBody>
                    <a:bodyPr/>
                    <a:lstStyle/>
                    <a:p>
                      <a:r>
                        <a:rPr lang="en-US" dirty="0" smtClean="0"/>
                        <a:t>$48,602</a:t>
                      </a:r>
                      <a:endParaRPr lang="en-US" dirty="0"/>
                    </a:p>
                  </a:txBody>
                  <a:tcPr/>
                </a:tc>
              </a:tr>
              <a:tr h="581554">
                <a:tc>
                  <a:txBody>
                    <a:bodyPr/>
                    <a:lstStyle/>
                    <a:p>
                      <a:r>
                        <a:rPr lang="en-US" dirty="0" smtClean="0"/>
                        <a:t>Forgiven Amount</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r>
            </a:tbl>
          </a:graphicData>
        </a:graphic>
      </p:graphicFrame>
    </p:spTree>
    <p:extLst>
      <p:ext uri="{BB962C8B-B14F-4D97-AF65-F5344CB8AC3E}">
        <p14:creationId xmlns:p14="http://schemas.microsoft.com/office/powerpoint/2010/main" val="4235823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60898" y="1003300"/>
            <a:ext cx="7086600" cy="1470025"/>
          </a:xfrm>
        </p:spPr>
        <p:txBody>
          <a:bodyPr>
            <a:normAutofit/>
          </a:bodyPr>
          <a:lstStyle/>
          <a:p>
            <a:pPr algn="ctr"/>
            <a:r>
              <a:rPr lang="en-US" b="1" dirty="0" smtClean="0"/>
              <a:t>COMPLETE EXIT COUNSELING!</a:t>
            </a:r>
            <a:endParaRPr lang="en-US" b="1" dirty="0"/>
          </a:p>
        </p:txBody>
      </p:sp>
      <p:sp>
        <p:nvSpPr>
          <p:cNvPr id="3" name="Subtitle 2"/>
          <p:cNvSpPr>
            <a:spLocks noGrp="1"/>
          </p:cNvSpPr>
          <p:nvPr>
            <p:ph type="subTitle" idx="4294967295"/>
          </p:nvPr>
        </p:nvSpPr>
        <p:spPr>
          <a:xfrm>
            <a:off x="505838" y="2543174"/>
            <a:ext cx="7830766" cy="3940919"/>
          </a:xfrm>
        </p:spPr>
        <p:txBody>
          <a:bodyPr>
            <a:noAutofit/>
          </a:bodyPr>
          <a:lstStyle/>
          <a:p>
            <a:pPr marL="0" indent="0">
              <a:buNone/>
            </a:pPr>
            <a:r>
              <a:rPr lang="en-US" sz="2400" b="1" dirty="0" smtClean="0"/>
              <a:t>Federal Direct Loans</a:t>
            </a:r>
          </a:p>
          <a:p>
            <a:r>
              <a:rPr lang="en-US" sz="2400" dirty="0" smtClean="0"/>
              <a:t>On-line tutorial that takes between 20-30 minutes</a:t>
            </a:r>
          </a:p>
          <a:p>
            <a:r>
              <a:rPr lang="en-US" sz="2400" dirty="0"/>
              <a:t>Is required </a:t>
            </a:r>
            <a:r>
              <a:rPr lang="en-US" sz="2400" dirty="0" smtClean="0"/>
              <a:t>when </a:t>
            </a:r>
            <a:r>
              <a:rPr lang="en-US" sz="2400" dirty="0"/>
              <a:t>you withdraw, graduate, or drop below </a:t>
            </a:r>
            <a:r>
              <a:rPr lang="en-US" sz="2400" dirty="0" smtClean="0"/>
              <a:t>half-time attendance </a:t>
            </a:r>
            <a:r>
              <a:rPr lang="en-US" sz="2400" dirty="0"/>
              <a:t>(even if you plan to transfer to another school)</a:t>
            </a:r>
          </a:p>
          <a:p>
            <a:r>
              <a:rPr lang="en-US" sz="2400" dirty="0" smtClean="0"/>
              <a:t>Helps </a:t>
            </a:r>
            <a:r>
              <a:rPr lang="en-US" sz="2400" dirty="0"/>
              <a:t>you understand your rights and responsibilities as a </a:t>
            </a:r>
            <a:r>
              <a:rPr lang="en-US" sz="2400" dirty="0" smtClean="0"/>
              <a:t>student loan </a:t>
            </a:r>
            <a:r>
              <a:rPr lang="en-US" sz="2400" dirty="0"/>
              <a:t>borrower</a:t>
            </a:r>
          </a:p>
          <a:p>
            <a:r>
              <a:rPr lang="en-US" sz="2400" dirty="0" smtClean="0"/>
              <a:t>Provides </a:t>
            </a:r>
            <a:r>
              <a:rPr lang="en-US" sz="2400" dirty="0"/>
              <a:t>useful tips and information to help you manage your loans</a:t>
            </a:r>
            <a:endParaRPr lang="en-US" sz="2400" dirty="0" smtClean="0"/>
          </a:p>
          <a:p>
            <a:r>
              <a:rPr lang="en-US" sz="2400" dirty="0" smtClean="0"/>
              <a:t>Complete on-line </a:t>
            </a:r>
            <a:r>
              <a:rPr lang="en-US" sz="2400" smtClean="0"/>
              <a:t>at </a:t>
            </a:r>
            <a:r>
              <a:rPr lang="en-US" sz="2400" smtClean="0">
                <a:hlinkClick r:id="rId3"/>
              </a:rPr>
              <a:t>www.StudentLoans.gov</a:t>
            </a:r>
            <a:endParaRPr lang="en-US" sz="2400" smtClean="0"/>
          </a:p>
          <a:p>
            <a:endParaRPr lang="en-US" sz="2400" dirty="0" smtClean="0"/>
          </a:p>
          <a:p>
            <a:endParaRPr lang="en-US" sz="4800" b="1" dirty="0" smtClean="0"/>
          </a:p>
          <a:p>
            <a:pPr marL="0" indent="0">
              <a:buNone/>
            </a:pPr>
            <a:endParaRPr lang="en-US" sz="4000" b="1" dirty="0"/>
          </a:p>
        </p:txBody>
      </p:sp>
    </p:spTree>
    <p:extLst>
      <p:ext uri="{BB962C8B-B14F-4D97-AF65-F5344CB8AC3E}">
        <p14:creationId xmlns:p14="http://schemas.microsoft.com/office/powerpoint/2010/main" val="1019958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2925" y="933450"/>
            <a:ext cx="8162925" cy="1446550"/>
          </a:xfrm>
          <a:prstGeom prst="rect">
            <a:avLst/>
          </a:prstGeom>
          <a:noFill/>
        </p:spPr>
        <p:txBody>
          <a:bodyPr wrap="square" rtlCol="0">
            <a:spAutoFit/>
          </a:bodyPr>
          <a:lstStyle/>
          <a:p>
            <a:pPr algn="ctr"/>
            <a:r>
              <a:rPr lang="en-US" sz="4400" b="1" dirty="0" smtClean="0"/>
              <a:t>Exit Counseling for</a:t>
            </a:r>
          </a:p>
          <a:p>
            <a:pPr algn="ctr"/>
            <a:r>
              <a:rPr lang="en-US" sz="4400" b="1" dirty="0" smtClean="0"/>
              <a:t> Other Loans</a:t>
            </a:r>
            <a:endParaRPr lang="en-US" sz="4400" b="1" dirty="0"/>
          </a:p>
        </p:txBody>
      </p:sp>
      <p:sp>
        <p:nvSpPr>
          <p:cNvPr id="3" name="TextBox 2"/>
          <p:cNvSpPr txBox="1"/>
          <p:nvPr/>
        </p:nvSpPr>
        <p:spPr>
          <a:xfrm>
            <a:off x="780431" y="2838450"/>
            <a:ext cx="7248525" cy="2677656"/>
          </a:xfrm>
          <a:prstGeom prst="rect">
            <a:avLst/>
          </a:prstGeom>
          <a:noFill/>
        </p:spPr>
        <p:txBody>
          <a:bodyPr wrap="square" rtlCol="0">
            <a:spAutoFit/>
          </a:bodyPr>
          <a:lstStyle/>
          <a:p>
            <a:pPr marL="285750" indent="-285750">
              <a:buFont typeface="Arial" pitchFamily="34" charset="0"/>
              <a:buChar char="•"/>
            </a:pPr>
            <a:r>
              <a:rPr lang="en-US" sz="2800" dirty="0" smtClean="0"/>
              <a:t>Perkins Loan</a:t>
            </a:r>
            <a:r>
              <a:rPr lang="en-US" sz="2800" dirty="0"/>
              <a:t>: </a:t>
            </a:r>
            <a:r>
              <a:rPr lang="en-US" sz="2800" dirty="0">
                <a:hlinkClick r:id="rId3"/>
              </a:rPr>
              <a:t>https://www.uasexit.com</a:t>
            </a:r>
            <a:r>
              <a:rPr lang="en-US" sz="2800" dirty="0" smtClean="0">
                <a:hlinkClick r:id="rId3"/>
              </a:rPr>
              <a:t>/</a:t>
            </a:r>
            <a:endParaRPr lang="en-US" sz="2800" dirty="0" smtClean="0"/>
          </a:p>
          <a:p>
            <a:endParaRPr lang="en-US" sz="2800" dirty="0" smtClean="0"/>
          </a:p>
          <a:p>
            <a:pPr marL="285750" indent="-285750">
              <a:buFont typeface="Arial" pitchFamily="34" charset="0"/>
              <a:buChar char="•"/>
            </a:pPr>
            <a:r>
              <a:rPr lang="en-US" sz="2800" dirty="0"/>
              <a:t>Institutional Loans: </a:t>
            </a:r>
            <a:r>
              <a:rPr lang="en-US" sz="2800" dirty="0">
                <a:hlinkClick r:id="rId3"/>
              </a:rPr>
              <a:t>https://www.uasexit.com</a:t>
            </a:r>
            <a:r>
              <a:rPr lang="en-US" sz="2800" dirty="0" smtClean="0">
                <a:hlinkClick r:id="rId3"/>
              </a:rPr>
              <a:t>/</a:t>
            </a:r>
            <a:endParaRPr lang="en-US" sz="2800" dirty="0" smtClean="0"/>
          </a:p>
          <a:p>
            <a:endParaRPr lang="en-US" sz="2800" dirty="0" smtClean="0"/>
          </a:p>
          <a:p>
            <a:pPr marL="285750" indent="-285750">
              <a:buFont typeface="Arial" pitchFamily="34" charset="0"/>
              <a:buChar char="•"/>
            </a:pPr>
            <a:r>
              <a:rPr lang="en-US" sz="2800" dirty="0" smtClean="0"/>
              <a:t>Private Loans: Done through your lender</a:t>
            </a:r>
            <a:endParaRPr lang="en-US" sz="2800" dirty="0"/>
          </a:p>
        </p:txBody>
      </p:sp>
    </p:spTree>
    <p:extLst>
      <p:ext uri="{BB962C8B-B14F-4D97-AF65-F5344CB8AC3E}">
        <p14:creationId xmlns:p14="http://schemas.microsoft.com/office/powerpoint/2010/main" val="14917015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60898" y="660400"/>
            <a:ext cx="7086600" cy="1470025"/>
          </a:xfrm>
        </p:spPr>
        <p:txBody>
          <a:bodyPr>
            <a:normAutofit/>
          </a:bodyPr>
          <a:lstStyle/>
          <a:p>
            <a:pPr algn="ctr"/>
            <a:r>
              <a:rPr lang="en-US" b="1" dirty="0" smtClean="0"/>
              <a:t>Questions?</a:t>
            </a:r>
            <a:endParaRPr lang="en-US" b="1" dirty="0"/>
          </a:p>
        </p:txBody>
      </p:sp>
      <p:sp>
        <p:nvSpPr>
          <p:cNvPr id="3" name="Subtitle 2"/>
          <p:cNvSpPr>
            <a:spLocks noGrp="1"/>
          </p:cNvSpPr>
          <p:nvPr>
            <p:ph type="subTitle" idx="4294967295"/>
          </p:nvPr>
        </p:nvSpPr>
        <p:spPr>
          <a:xfrm>
            <a:off x="505838" y="2130425"/>
            <a:ext cx="7441660" cy="3940919"/>
          </a:xfrm>
        </p:spPr>
        <p:txBody>
          <a:bodyPr>
            <a:noAutofit/>
          </a:bodyPr>
          <a:lstStyle/>
          <a:p>
            <a:pPr marL="0" indent="0" algn="ctr">
              <a:buNone/>
            </a:pPr>
            <a:r>
              <a:rPr lang="en-US" sz="3600" b="1" dirty="0" smtClean="0"/>
              <a:t>Ways to contact Financial Aid:</a:t>
            </a:r>
          </a:p>
          <a:p>
            <a:pPr marL="0" indent="0" algn="ctr">
              <a:buNone/>
            </a:pPr>
            <a:endParaRPr lang="en-US" sz="3600" b="1" dirty="0" smtClean="0"/>
          </a:p>
          <a:p>
            <a:pPr marL="457200" lvl="1" indent="0" algn="ctr">
              <a:buNone/>
            </a:pPr>
            <a:r>
              <a:rPr lang="en-US" sz="3600" b="1" dirty="0" smtClean="0">
                <a:hlinkClick r:id="rId3"/>
              </a:rPr>
              <a:t>finaid@valpo.edu</a:t>
            </a:r>
            <a:endParaRPr lang="en-US" sz="3600" b="1" dirty="0" smtClean="0"/>
          </a:p>
          <a:p>
            <a:pPr marL="457200" lvl="1" indent="0" algn="ctr">
              <a:buNone/>
            </a:pPr>
            <a:r>
              <a:rPr lang="en-US" sz="3600" b="1" dirty="0" smtClean="0"/>
              <a:t>219-464-5015</a:t>
            </a:r>
          </a:p>
          <a:p>
            <a:pPr marL="457200" lvl="1" indent="0" algn="ctr">
              <a:buNone/>
            </a:pPr>
            <a:r>
              <a:rPr lang="en-US" sz="3600" b="1" dirty="0" smtClean="0"/>
              <a:t>www.valpo.edu/financialaid</a:t>
            </a:r>
          </a:p>
          <a:p>
            <a:pPr marL="0" indent="0">
              <a:buNone/>
            </a:pPr>
            <a:endParaRPr lang="en-US" sz="4000" b="1" dirty="0"/>
          </a:p>
        </p:txBody>
      </p:sp>
    </p:spTree>
    <p:extLst>
      <p:ext uri="{BB962C8B-B14F-4D97-AF65-F5344CB8AC3E}">
        <p14:creationId xmlns:p14="http://schemas.microsoft.com/office/powerpoint/2010/main" val="17384592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idx="4294967295"/>
          </p:nvPr>
        </p:nvSpPr>
        <p:spPr>
          <a:xfrm>
            <a:off x="0" y="660400"/>
            <a:ext cx="7086600" cy="1470025"/>
          </a:xfrm>
        </p:spPr>
        <p:txBody>
          <a:bodyPr/>
          <a:lstStyle/>
          <a:p>
            <a:pPr algn="ctr"/>
            <a:r>
              <a:rPr lang="en-US" sz="4800" b="1" dirty="0" smtClean="0"/>
              <a:t>AGENDA</a:t>
            </a:r>
            <a:endParaRPr lang="en-US" sz="4800" b="1" dirty="0"/>
          </a:p>
        </p:txBody>
      </p:sp>
      <p:sp>
        <p:nvSpPr>
          <p:cNvPr id="9" name="Subtitle 8"/>
          <p:cNvSpPr>
            <a:spLocks noGrp="1"/>
          </p:cNvSpPr>
          <p:nvPr>
            <p:ph type="subTitle" idx="4294967295"/>
          </p:nvPr>
        </p:nvSpPr>
        <p:spPr>
          <a:xfrm>
            <a:off x="933855" y="2119853"/>
            <a:ext cx="6575898" cy="3775109"/>
          </a:xfrm>
        </p:spPr>
        <p:txBody>
          <a:bodyPr>
            <a:normAutofit fontScale="55000" lnSpcReduction="20000"/>
          </a:bodyPr>
          <a:lstStyle/>
          <a:p>
            <a:pPr>
              <a:buFont typeface="Arial" charset="0"/>
              <a:buChar char="•"/>
            </a:pPr>
            <a:r>
              <a:rPr lang="en-US" sz="4600" dirty="0">
                <a:solidFill>
                  <a:schemeClr val="tx1"/>
                </a:solidFill>
              </a:rPr>
              <a:t>What </a:t>
            </a:r>
            <a:r>
              <a:rPr lang="en-US" sz="4600" dirty="0" smtClean="0">
                <a:solidFill>
                  <a:schemeClr val="tx1"/>
                </a:solidFill>
              </a:rPr>
              <a:t>types </a:t>
            </a:r>
            <a:r>
              <a:rPr lang="en-US" sz="4600" dirty="0">
                <a:solidFill>
                  <a:schemeClr val="tx1"/>
                </a:solidFill>
              </a:rPr>
              <a:t>of loans do I have</a:t>
            </a:r>
            <a:r>
              <a:rPr lang="en-US" sz="4600" dirty="0" smtClean="0">
                <a:solidFill>
                  <a:schemeClr val="tx1"/>
                </a:solidFill>
              </a:rPr>
              <a:t>?</a:t>
            </a:r>
          </a:p>
          <a:p>
            <a:pPr>
              <a:buFont typeface="Arial" charset="0"/>
              <a:buChar char="•"/>
            </a:pPr>
            <a:endParaRPr lang="en-US" sz="4600" dirty="0">
              <a:solidFill>
                <a:schemeClr val="tx1"/>
              </a:solidFill>
            </a:endParaRPr>
          </a:p>
          <a:p>
            <a:pPr>
              <a:buFont typeface="Arial" charset="0"/>
              <a:buChar char="•"/>
            </a:pPr>
            <a:r>
              <a:rPr lang="en-US" sz="4600" dirty="0">
                <a:solidFill>
                  <a:schemeClr val="tx1"/>
                </a:solidFill>
              </a:rPr>
              <a:t>Where can I find my </a:t>
            </a:r>
            <a:r>
              <a:rPr lang="en-US" sz="4600" dirty="0" smtClean="0">
                <a:solidFill>
                  <a:schemeClr val="tx1"/>
                </a:solidFill>
              </a:rPr>
              <a:t>loans and who is my loan servicer?</a:t>
            </a:r>
          </a:p>
          <a:p>
            <a:pPr>
              <a:buFont typeface="Arial" charset="0"/>
              <a:buChar char="•"/>
            </a:pPr>
            <a:endParaRPr lang="en-US" sz="4600" dirty="0">
              <a:solidFill>
                <a:schemeClr val="tx1"/>
              </a:solidFill>
            </a:endParaRPr>
          </a:p>
          <a:p>
            <a:pPr>
              <a:buFont typeface="Arial" charset="0"/>
              <a:buChar char="•"/>
            </a:pPr>
            <a:r>
              <a:rPr lang="en-US" sz="4600" dirty="0">
                <a:solidFill>
                  <a:schemeClr val="tx1"/>
                </a:solidFill>
              </a:rPr>
              <a:t>What are my </a:t>
            </a:r>
            <a:r>
              <a:rPr lang="en-US" sz="4600" dirty="0" smtClean="0"/>
              <a:t>Federal Direct L</a:t>
            </a:r>
            <a:r>
              <a:rPr lang="en-US" sz="4600" dirty="0" smtClean="0">
                <a:solidFill>
                  <a:schemeClr val="tx1"/>
                </a:solidFill>
              </a:rPr>
              <a:t>oan repayment </a:t>
            </a:r>
            <a:r>
              <a:rPr lang="en-US" sz="4600" dirty="0">
                <a:solidFill>
                  <a:schemeClr val="tx1"/>
                </a:solidFill>
              </a:rPr>
              <a:t>options</a:t>
            </a:r>
            <a:r>
              <a:rPr lang="en-US" sz="4600" dirty="0" smtClean="0">
                <a:solidFill>
                  <a:schemeClr val="tx1"/>
                </a:solidFill>
              </a:rPr>
              <a:t>?</a:t>
            </a:r>
          </a:p>
          <a:p>
            <a:pPr>
              <a:buFont typeface="Arial" charset="0"/>
              <a:buChar char="•"/>
            </a:pPr>
            <a:endParaRPr lang="en-US" sz="4600" dirty="0"/>
          </a:p>
          <a:p>
            <a:pPr>
              <a:buFont typeface="Arial" charset="0"/>
              <a:buChar char="•"/>
            </a:pPr>
            <a:r>
              <a:rPr lang="en-US" sz="4600" dirty="0" smtClean="0">
                <a:solidFill>
                  <a:schemeClr val="tx1"/>
                </a:solidFill>
              </a:rPr>
              <a:t>How do I complete Exit Counseling fo</a:t>
            </a:r>
            <a:r>
              <a:rPr lang="en-US" sz="4600" dirty="0" smtClean="0"/>
              <a:t>r my Loans</a:t>
            </a:r>
            <a:r>
              <a:rPr lang="en-US" sz="4600" dirty="0" smtClean="0">
                <a:solidFill>
                  <a:schemeClr val="tx1"/>
                </a:solidFill>
              </a:rPr>
              <a:t>?</a:t>
            </a:r>
            <a:endParaRPr lang="en-US" sz="4600" dirty="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924050" y="2787650"/>
            <a:ext cx="7086600" cy="1470025"/>
          </a:xfrm>
        </p:spPr>
        <p:txBody>
          <a:bodyPr>
            <a:normAutofit/>
          </a:bodyPr>
          <a:lstStyle/>
          <a:p>
            <a:r>
              <a:rPr lang="en-US" sz="4800" b="1" dirty="0" smtClean="0"/>
              <a:t>Common Terms</a:t>
            </a:r>
            <a:endParaRPr lang="en-US" sz="4800" b="1" dirty="0"/>
          </a:p>
        </p:txBody>
      </p:sp>
    </p:spTree>
    <p:extLst>
      <p:ext uri="{BB962C8B-B14F-4D97-AF65-F5344CB8AC3E}">
        <p14:creationId xmlns:p14="http://schemas.microsoft.com/office/powerpoint/2010/main" val="1507380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7225" y="923925"/>
            <a:ext cx="7667625" cy="769441"/>
          </a:xfrm>
          <a:prstGeom prst="rect">
            <a:avLst/>
          </a:prstGeom>
          <a:noFill/>
        </p:spPr>
        <p:txBody>
          <a:bodyPr wrap="square" rtlCol="0">
            <a:spAutoFit/>
          </a:bodyPr>
          <a:lstStyle/>
          <a:p>
            <a:r>
              <a:rPr lang="en-US" sz="4400" b="1" dirty="0" smtClean="0"/>
              <a:t>Grace Period</a:t>
            </a:r>
            <a:endParaRPr lang="en-US" sz="4400" b="1" dirty="0"/>
          </a:p>
        </p:txBody>
      </p:sp>
      <p:sp>
        <p:nvSpPr>
          <p:cNvPr id="3" name="TextBox 2"/>
          <p:cNvSpPr txBox="1"/>
          <p:nvPr/>
        </p:nvSpPr>
        <p:spPr>
          <a:xfrm>
            <a:off x="457200" y="2152650"/>
            <a:ext cx="7439025" cy="2677656"/>
          </a:xfrm>
          <a:prstGeom prst="rect">
            <a:avLst/>
          </a:prstGeom>
          <a:noFill/>
        </p:spPr>
        <p:txBody>
          <a:bodyPr wrap="square" rtlCol="0">
            <a:spAutoFit/>
          </a:bodyPr>
          <a:lstStyle/>
          <a:p>
            <a:r>
              <a:rPr lang="en-US" sz="2800" dirty="0" smtClean="0"/>
              <a:t>A six-month </a:t>
            </a:r>
            <a:r>
              <a:rPr lang="en-US" sz="2800" dirty="0"/>
              <a:t>period after you graduate, leave</a:t>
            </a:r>
          </a:p>
          <a:p>
            <a:r>
              <a:rPr lang="en-US" sz="2800" dirty="0"/>
              <a:t>school, or drop below half-time enrollment during which you </a:t>
            </a:r>
            <a:r>
              <a:rPr lang="en-US" sz="2800" dirty="0" smtClean="0"/>
              <a:t>are not </a:t>
            </a:r>
            <a:r>
              <a:rPr lang="en-US" sz="2800" dirty="0"/>
              <a:t>required to make payments on subsidized and </a:t>
            </a:r>
            <a:r>
              <a:rPr lang="en-US" sz="2800" dirty="0" smtClean="0"/>
              <a:t>unsubsidized loans</a:t>
            </a:r>
            <a:r>
              <a:rPr lang="en-US" sz="2800" dirty="0"/>
              <a:t>. </a:t>
            </a:r>
            <a:r>
              <a:rPr lang="en-US" sz="2800" b="1" dirty="0"/>
              <a:t>The repayment period begins at the end of the </a:t>
            </a:r>
            <a:r>
              <a:rPr lang="en-US" sz="2800" b="1" dirty="0" smtClean="0"/>
              <a:t>grace period</a:t>
            </a:r>
            <a:r>
              <a:rPr lang="en-US" sz="2800" b="1" dirty="0"/>
              <a:t>. </a:t>
            </a:r>
          </a:p>
        </p:txBody>
      </p:sp>
    </p:spTree>
    <p:extLst>
      <p:ext uri="{BB962C8B-B14F-4D97-AF65-F5344CB8AC3E}">
        <p14:creationId xmlns:p14="http://schemas.microsoft.com/office/powerpoint/2010/main" val="294785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60898" y="926275"/>
            <a:ext cx="7086600" cy="1045029"/>
          </a:xfrm>
        </p:spPr>
        <p:txBody>
          <a:bodyPr>
            <a:normAutofit/>
          </a:bodyPr>
          <a:lstStyle/>
          <a:p>
            <a:pPr algn="ctr"/>
            <a:r>
              <a:rPr lang="en-US" b="1" dirty="0" smtClean="0"/>
              <a:t>Deferment</a:t>
            </a:r>
            <a:endParaRPr lang="en-US" b="1" dirty="0"/>
          </a:p>
        </p:txBody>
      </p:sp>
      <p:sp>
        <p:nvSpPr>
          <p:cNvPr id="3" name="Subtitle 2"/>
          <p:cNvSpPr>
            <a:spLocks noGrp="1"/>
          </p:cNvSpPr>
          <p:nvPr>
            <p:ph type="subTitle" idx="4294967295"/>
          </p:nvPr>
        </p:nvSpPr>
        <p:spPr>
          <a:xfrm>
            <a:off x="505838" y="1971304"/>
            <a:ext cx="7441660" cy="1575708"/>
          </a:xfrm>
        </p:spPr>
        <p:txBody>
          <a:bodyPr>
            <a:noAutofit/>
          </a:bodyPr>
          <a:lstStyle/>
          <a:p>
            <a:r>
              <a:rPr lang="en-US" sz="2400" dirty="0" smtClean="0">
                <a:solidFill>
                  <a:schemeClr val="tx1"/>
                </a:solidFill>
              </a:rPr>
              <a:t>A</a:t>
            </a:r>
            <a:r>
              <a:rPr lang="en-US" sz="2400" dirty="0" smtClean="0"/>
              <a:t> </a:t>
            </a:r>
            <a:r>
              <a:rPr lang="en-US" sz="2400" dirty="0"/>
              <a:t>period in which repayment of the principal </a:t>
            </a:r>
            <a:r>
              <a:rPr lang="en-US" sz="2400" dirty="0" smtClean="0"/>
              <a:t>balance is </a:t>
            </a:r>
            <a:r>
              <a:rPr lang="en-US" sz="2400" dirty="0"/>
              <a:t>temporarily postponed if you meet certain requirements</a:t>
            </a:r>
            <a:r>
              <a:rPr lang="en-US" sz="2400" dirty="0" smtClean="0"/>
              <a:t>.</a:t>
            </a:r>
          </a:p>
        </p:txBody>
      </p:sp>
      <p:sp>
        <p:nvSpPr>
          <p:cNvPr id="4" name="Rectangle 3"/>
          <p:cNvSpPr/>
          <p:nvPr/>
        </p:nvSpPr>
        <p:spPr>
          <a:xfrm>
            <a:off x="1223158" y="3404424"/>
            <a:ext cx="6400800" cy="769441"/>
          </a:xfrm>
          <a:prstGeom prst="rect">
            <a:avLst/>
          </a:prstGeom>
        </p:spPr>
        <p:txBody>
          <a:bodyPr wrap="square">
            <a:spAutoFit/>
          </a:bodyPr>
          <a:lstStyle/>
          <a:p>
            <a:pPr algn="ctr"/>
            <a:r>
              <a:rPr lang="en-US" sz="4400" b="1" dirty="0"/>
              <a:t>Forbearance</a:t>
            </a:r>
            <a:endParaRPr lang="en-US" sz="4400" dirty="0"/>
          </a:p>
        </p:txBody>
      </p:sp>
      <p:sp>
        <p:nvSpPr>
          <p:cNvPr id="6" name="Rectangle 5"/>
          <p:cNvSpPr/>
          <p:nvPr/>
        </p:nvSpPr>
        <p:spPr>
          <a:xfrm>
            <a:off x="771895" y="4329130"/>
            <a:ext cx="7303325" cy="2215991"/>
          </a:xfrm>
          <a:prstGeom prst="rect">
            <a:avLst/>
          </a:prstGeom>
        </p:spPr>
        <p:txBody>
          <a:bodyPr wrap="square">
            <a:spAutoFit/>
          </a:bodyPr>
          <a:lstStyle/>
          <a:p>
            <a:pPr marL="285750" indent="-285750">
              <a:buFont typeface="Arial" panose="020B0604020202020204" pitchFamily="34" charset="0"/>
              <a:buChar char="•"/>
            </a:pPr>
            <a:r>
              <a:rPr lang="en-US" sz="2400" dirty="0"/>
              <a:t>Allows you to postpone or reduce your monthly payment amount for a limited </a:t>
            </a:r>
            <a:r>
              <a:rPr lang="en-US" sz="2400" dirty="0" smtClean="0"/>
              <a:t>time</a:t>
            </a:r>
          </a:p>
          <a:p>
            <a:endParaRPr lang="en-US" dirty="0"/>
          </a:p>
          <a:p>
            <a:pPr marL="285750" indent="-285750">
              <a:buFont typeface="Arial" panose="020B0604020202020204" pitchFamily="34" charset="0"/>
              <a:buChar char="•"/>
            </a:pPr>
            <a:r>
              <a:rPr lang="en-US" sz="2400" dirty="0"/>
              <a:t>You are responsible for paying the interest that accrues during the forbearance on all loan types, including subsidized loans.</a:t>
            </a:r>
          </a:p>
        </p:txBody>
      </p:sp>
    </p:spTree>
    <p:extLst>
      <p:ext uri="{BB962C8B-B14F-4D97-AF65-F5344CB8AC3E}">
        <p14:creationId xmlns:p14="http://schemas.microsoft.com/office/powerpoint/2010/main" val="19924635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8764" y="1009403"/>
            <a:ext cx="7362701" cy="769441"/>
          </a:xfrm>
          <a:prstGeom prst="rect">
            <a:avLst/>
          </a:prstGeom>
          <a:noFill/>
        </p:spPr>
        <p:txBody>
          <a:bodyPr wrap="square" rtlCol="0">
            <a:spAutoFit/>
          </a:bodyPr>
          <a:lstStyle/>
          <a:p>
            <a:pPr algn="ctr"/>
            <a:r>
              <a:rPr lang="en-US" sz="4400" b="1" dirty="0" smtClean="0"/>
              <a:t>Default</a:t>
            </a:r>
            <a:endParaRPr lang="en-US" sz="4400" b="1" dirty="0"/>
          </a:p>
        </p:txBody>
      </p:sp>
      <p:sp>
        <p:nvSpPr>
          <p:cNvPr id="3" name="TextBox 2"/>
          <p:cNvSpPr txBox="1"/>
          <p:nvPr/>
        </p:nvSpPr>
        <p:spPr>
          <a:xfrm>
            <a:off x="973777" y="2220686"/>
            <a:ext cx="7528956" cy="3493264"/>
          </a:xfrm>
          <a:prstGeom prst="rect">
            <a:avLst/>
          </a:prstGeom>
          <a:noFill/>
        </p:spPr>
        <p:txBody>
          <a:bodyPr wrap="square" rtlCol="0">
            <a:spAutoFit/>
          </a:bodyPr>
          <a:lstStyle/>
          <a:p>
            <a:r>
              <a:rPr lang="en-US" sz="2900" dirty="0"/>
              <a:t>Failure to repay a loan according to the terms agreed to in the promissory note. </a:t>
            </a:r>
            <a:r>
              <a:rPr lang="en-US" sz="2900" dirty="0" smtClean="0"/>
              <a:t>You will be in default </a:t>
            </a:r>
            <a:r>
              <a:rPr lang="en-US" sz="2900" dirty="0"/>
              <a:t>if you have</a:t>
            </a:r>
            <a:r>
              <a:rPr lang="en-US" sz="2900" b="1" dirty="0"/>
              <a:t> not made a payment in more than 270 days.</a:t>
            </a:r>
            <a:r>
              <a:rPr lang="en-US" sz="2900" dirty="0"/>
              <a:t> You may experience </a:t>
            </a:r>
            <a:r>
              <a:rPr lang="en-US" sz="2900" b="1" dirty="0"/>
              <a:t>serious legal consequences</a:t>
            </a:r>
            <a:r>
              <a:rPr lang="en-US" sz="2900" dirty="0"/>
              <a:t> if you default. </a:t>
            </a:r>
          </a:p>
          <a:p>
            <a:r>
              <a:rPr lang="en-US" sz="2900" dirty="0"/>
              <a:t> </a:t>
            </a:r>
          </a:p>
          <a:p>
            <a:endParaRPr lang="en-US" dirty="0"/>
          </a:p>
        </p:txBody>
      </p:sp>
    </p:spTree>
    <p:extLst>
      <p:ext uri="{BB962C8B-B14F-4D97-AF65-F5344CB8AC3E}">
        <p14:creationId xmlns:p14="http://schemas.microsoft.com/office/powerpoint/2010/main" val="249531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60898" y="660400"/>
            <a:ext cx="7086600" cy="1470025"/>
          </a:xfrm>
        </p:spPr>
        <p:txBody>
          <a:bodyPr>
            <a:normAutofit/>
          </a:bodyPr>
          <a:lstStyle/>
          <a:p>
            <a:pPr algn="ctr"/>
            <a:r>
              <a:rPr lang="en-US" b="1" dirty="0" smtClean="0"/>
              <a:t>Consolidation</a:t>
            </a:r>
            <a:endParaRPr lang="en-US" b="1" dirty="0"/>
          </a:p>
        </p:txBody>
      </p:sp>
      <p:sp>
        <p:nvSpPr>
          <p:cNvPr id="3" name="Subtitle 2"/>
          <p:cNvSpPr>
            <a:spLocks noGrp="1"/>
          </p:cNvSpPr>
          <p:nvPr>
            <p:ph type="subTitle" idx="4294967295"/>
          </p:nvPr>
        </p:nvSpPr>
        <p:spPr>
          <a:xfrm>
            <a:off x="87549" y="2343149"/>
            <a:ext cx="8832715" cy="3940919"/>
          </a:xfrm>
        </p:spPr>
        <p:txBody>
          <a:bodyPr>
            <a:noAutofit/>
          </a:bodyPr>
          <a:lstStyle/>
          <a:p>
            <a:r>
              <a:rPr lang="en-US" sz="2900" dirty="0" smtClean="0"/>
              <a:t>May help make repayment more manageable by combining several </a:t>
            </a:r>
            <a:r>
              <a:rPr lang="en-US" sz="2900" b="1" i="1" dirty="0" smtClean="0"/>
              <a:t>federal</a:t>
            </a:r>
            <a:r>
              <a:rPr lang="en-US" sz="2900" dirty="0" smtClean="0"/>
              <a:t> loans into one monthly payment at one fixed interest rate.</a:t>
            </a:r>
          </a:p>
          <a:p>
            <a:endParaRPr lang="en-US" sz="2900" dirty="0">
              <a:solidFill>
                <a:schemeClr val="tx1"/>
              </a:solidFill>
            </a:endParaRPr>
          </a:p>
          <a:p>
            <a:pPr marL="0" indent="0" algn="ctr">
              <a:buNone/>
            </a:pPr>
            <a:r>
              <a:rPr lang="en-US" sz="2900" b="1" dirty="0" smtClean="0"/>
              <a:t>	</a:t>
            </a:r>
            <a:r>
              <a:rPr lang="en-US" sz="2900" b="1" dirty="0" smtClean="0">
                <a:hlinkClick r:id="rId3"/>
              </a:rPr>
              <a:t>www.studentloans.gov</a:t>
            </a:r>
            <a:endParaRPr lang="en-US" sz="2900" b="1" dirty="0" smtClean="0"/>
          </a:p>
          <a:p>
            <a:pPr marL="0" indent="0" algn="ctr">
              <a:buNone/>
            </a:pPr>
            <a:endParaRPr lang="en-US" sz="2900" b="1" dirty="0" smtClean="0"/>
          </a:p>
          <a:p>
            <a:pPr marL="0" indent="0">
              <a:buNone/>
            </a:pPr>
            <a:endParaRPr lang="en-US" sz="2900" b="1" dirty="0" smtClean="0">
              <a:solidFill>
                <a:schemeClr val="tx1"/>
              </a:solidFill>
            </a:endParaRPr>
          </a:p>
        </p:txBody>
      </p:sp>
    </p:spTree>
    <p:extLst>
      <p:ext uri="{BB962C8B-B14F-4D97-AF65-F5344CB8AC3E}">
        <p14:creationId xmlns:p14="http://schemas.microsoft.com/office/powerpoint/2010/main" val="3187548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60898" y="660400"/>
            <a:ext cx="7086600" cy="1470025"/>
          </a:xfrm>
        </p:spPr>
        <p:txBody>
          <a:bodyPr>
            <a:normAutofit/>
          </a:bodyPr>
          <a:lstStyle/>
          <a:p>
            <a:pPr algn="ctr"/>
            <a:r>
              <a:rPr lang="en-US" b="1" dirty="0" smtClean="0"/>
              <a:t>Cancellation/Forgiveness</a:t>
            </a:r>
            <a:endParaRPr lang="en-US" b="1" dirty="0"/>
          </a:p>
        </p:txBody>
      </p:sp>
      <p:sp>
        <p:nvSpPr>
          <p:cNvPr id="3" name="Subtitle 2"/>
          <p:cNvSpPr>
            <a:spLocks noGrp="1"/>
          </p:cNvSpPr>
          <p:nvPr>
            <p:ph type="subTitle" idx="4294967295"/>
          </p:nvPr>
        </p:nvSpPr>
        <p:spPr>
          <a:xfrm>
            <a:off x="505838" y="2343149"/>
            <a:ext cx="7441660" cy="3940919"/>
          </a:xfrm>
        </p:spPr>
        <p:txBody>
          <a:bodyPr>
            <a:noAutofit/>
          </a:bodyPr>
          <a:lstStyle/>
          <a:p>
            <a:pPr marL="0" indent="0">
              <a:buNone/>
            </a:pPr>
            <a:r>
              <a:rPr lang="en-US" sz="2900" dirty="0" smtClean="0"/>
              <a:t>Check out </a:t>
            </a:r>
            <a:r>
              <a:rPr lang="en-US" sz="2900" dirty="0" smtClean="0">
                <a:hlinkClick r:id="rId3"/>
              </a:rPr>
              <a:t>www.ibrinfo.org</a:t>
            </a:r>
            <a:r>
              <a:rPr lang="en-US" sz="2900" dirty="0" smtClean="0"/>
              <a:t> for loan forgiveness options like:</a:t>
            </a:r>
            <a:endParaRPr lang="en-US" sz="2900" dirty="0"/>
          </a:p>
          <a:p>
            <a:r>
              <a:rPr lang="en-US" sz="2900" dirty="0" smtClean="0"/>
              <a:t>Teacher Loan Forgiveness Program</a:t>
            </a:r>
          </a:p>
          <a:p>
            <a:r>
              <a:rPr lang="en-US" sz="2900" dirty="0" smtClean="0">
                <a:solidFill>
                  <a:schemeClr val="tx1"/>
                </a:solidFill>
              </a:rPr>
              <a:t>Public Service Loan Forgiveness</a:t>
            </a:r>
          </a:p>
          <a:p>
            <a:r>
              <a:rPr lang="en-US" sz="2900" dirty="0" smtClean="0"/>
              <a:t>Others</a:t>
            </a:r>
            <a:endParaRPr lang="en-US" sz="2900" dirty="0" smtClean="0">
              <a:solidFill>
                <a:schemeClr val="tx1"/>
              </a:solidFill>
            </a:endParaRPr>
          </a:p>
          <a:p>
            <a:pPr marL="0" indent="0">
              <a:buNone/>
            </a:pPr>
            <a:r>
              <a:rPr lang="en-US" sz="2900" dirty="0" smtClean="0"/>
              <a:t>Your loan servicer should also be able to provide information.</a:t>
            </a:r>
            <a:endParaRPr lang="en-US" sz="2900" dirty="0"/>
          </a:p>
          <a:p>
            <a:pPr marL="0" indent="0">
              <a:buNone/>
            </a:pPr>
            <a:endParaRPr lang="en-US" sz="2900" dirty="0" smtClean="0">
              <a:solidFill>
                <a:schemeClr val="tx1"/>
              </a:solidFill>
            </a:endParaRPr>
          </a:p>
        </p:txBody>
      </p:sp>
    </p:spTree>
    <p:extLst>
      <p:ext uri="{BB962C8B-B14F-4D97-AF65-F5344CB8AC3E}">
        <p14:creationId xmlns:p14="http://schemas.microsoft.com/office/powerpoint/2010/main" val="37153988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057400" y="787400"/>
            <a:ext cx="7086600" cy="1470025"/>
          </a:xfrm>
        </p:spPr>
        <p:txBody>
          <a:bodyPr>
            <a:normAutofit/>
          </a:bodyPr>
          <a:lstStyle/>
          <a:p>
            <a:r>
              <a:rPr lang="en-US" sz="4800" b="1" dirty="0" smtClean="0"/>
              <a:t>Loan Types</a:t>
            </a:r>
            <a:endParaRPr lang="en-US" sz="4800" b="1" dirty="0"/>
          </a:p>
        </p:txBody>
      </p:sp>
      <p:sp>
        <p:nvSpPr>
          <p:cNvPr id="3" name="Subtitle 2"/>
          <p:cNvSpPr>
            <a:spLocks noGrp="1"/>
          </p:cNvSpPr>
          <p:nvPr>
            <p:ph type="subTitle" idx="4294967295"/>
          </p:nvPr>
        </p:nvSpPr>
        <p:spPr>
          <a:xfrm>
            <a:off x="1254868" y="2295525"/>
            <a:ext cx="6400800" cy="1752600"/>
          </a:xfrm>
        </p:spPr>
        <p:txBody>
          <a:bodyPr>
            <a:noAutofit/>
          </a:bodyPr>
          <a:lstStyle/>
          <a:p>
            <a:pPr marL="514350" indent="-514350">
              <a:buAutoNum type="arabicPeriod"/>
            </a:pPr>
            <a:r>
              <a:rPr lang="en-US" sz="2900" dirty="0" smtClean="0">
                <a:solidFill>
                  <a:schemeClr val="tx1"/>
                </a:solidFill>
              </a:rPr>
              <a:t>Federal Direct Loans: Subsidized, Unsubsidized, Parent PLUS, </a:t>
            </a:r>
            <a:r>
              <a:rPr lang="en-US" sz="2900" smtClean="0">
                <a:solidFill>
                  <a:schemeClr val="tx1"/>
                </a:solidFill>
              </a:rPr>
              <a:t>and Graduate </a:t>
            </a:r>
            <a:r>
              <a:rPr lang="en-US" sz="2900" dirty="0" smtClean="0">
                <a:solidFill>
                  <a:schemeClr val="tx1"/>
                </a:solidFill>
              </a:rPr>
              <a:t>PLUS</a:t>
            </a:r>
          </a:p>
          <a:p>
            <a:pPr marL="514350" indent="-514350">
              <a:buAutoNum type="arabicPeriod"/>
            </a:pPr>
            <a:r>
              <a:rPr lang="en-US" sz="2900" dirty="0" smtClean="0">
                <a:solidFill>
                  <a:schemeClr val="tx1"/>
                </a:solidFill>
              </a:rPr>
              <a:t>Perkins Loans</a:t>
            </a:r>
          </a:p>
          <a:p>
            <a:pPr marL="514350" indent="-514350">
              <a:buAutoNum type="arabicPeriod"/>
            </a:pPr>
            <a:r>
              <a:rPr lang="en-US" sz="2900" dirty="0" smtClean="0">
                <a:solidFill>
                  <a:schemeClr val="tx1"/>
                </a:solidFill>
              </a:rPr>
              <a:t>Institutional Loans</a:t>
            </a:r>
          </a:p>
          <a:p>
            <a:pPr marL="514350" indent="-514350">
              <a:buAutoNum type="arabicPeriod"/>
            </a:pPr>
            <a:r>
              <a:rPr lang="en-US" sz="2900" dirty="0" smtClean="0">
                <a:solidFill>
                  <a:schemeClr val="tx1"/>
                </a:solidFill>
              </a:rPr>
              <a:t>Private Loans</a:t>
            </a:r>
            <a:endParaRPr lang="en-US" sz="2900" dirty="0">
              <a:solidFill>
                <a:schemeClr val="tx1"/>
              </a:solidFill>
            </a:endParaRPr>
          </a:p>
        </p:txBody>
      </p:sp>
    </p:spTree>
    <p:extLst>
      <p:ext uri="{BB962C8B-B14F-4D97-AF65-F5344CB8AC3E}">
        <p14:creationId xmlns:p14="http://schemas.microsoft.com/office/powerpoint/2010/main" val="1673630047"/>
      </p:ext>
    </p:extLst>
  </p:cSld>
  <p:clrMapOvr>
    <a:masterClrMapping/>
  </p:clrMapOvr>
  <p:timing>
    <p:tnLst>
      <p:par>
        <p:cTn id="1" dur="indefinite" restart="never" nodeType="tmRoot"/>
      </p:par>
    </p:tnLst>
  </p:timing>
</p:sld>
</file>

<file path=ppt/theme/theme1.xml><?xml version="1.0" encoding="utf-8"?>
<a:theme xmlns:a="http://schemas.openxmlformats.org/drawingml/2006/main" name="nologo_template-1">
  <a:themeElements>
    <a:clrScheme name="Valpo Colors">
      <a:dk1>
        <a:sysClr val="windowText" lastClr="000000"/>
      </a:dk1>
      <a:lt1>
        <a:sysClr val="window" lastClr="FFFFFF"/>
      </a:lt1>
      <a:dk2>
        <a:srgbClr val="382111"/>
      </a:dk2>
      <a:lt2>
        <a:srgbClr val="FCCC00"/>
      </a:lt2>
      <a:accent1>
        <a:srgbClr val="ADD632"/>
      </a:accent1>
      <a:accent2>
        <a:srgbClr val="847A6C"/>
      </a:accent2>
      <a:accent3>
        <a:srgbClr val="FFD747"/>
      </a:accent3>
      <a:accent4>
        <a:srgbClr val="BB975E"/>
      </a:accent4>
      <a:accent5>
        <a:srgbClr val="B3AB9C"/>
      </a:accent5>
      <a:accent6>
        <a:srgbClr val="8F6F52"/>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nologo_template-1</Template>
  <TotalTime>770</TotalTime>
  <Words>2358</Words>
  <Application>Microsoft Office PowerPoint</Application>
  <PresentationFormat>On-screen Show (4:3)</PresentationFormat>
  <Paragraphs>222</Paragraphs>
  <Slides>18</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nologo_template-1</vt:lpstr>
      <vt:lpstr>Loan Exit Counseling Facts &amp; Tips</vt:lpstr>
      <vt:lpstr>AGENDA</vt:lpstr>
      <vt:lpstr>Common Terms</vt:lpstr>
      <vt:lpstr>PowerPoint Presentation</vt:lpstr>
      <vt:lpstr>Deferment</vt:lpstr>
      <vt:lpstr>PowerPoint Presentation</vt:lpstr>
      <vt:lpstr>Consolidation</vt:lpstr>
      <vt:lpstr>Cancellation/Forgiveness</vt:lpstr>
      <vt:lpstr>Loan Types</vt:lpstr>
      <vt:lpstr>Where Can I Locate My Federal Loans?</vt:lpstr>
      <vt:lpstr>Where Can I Locate My Institutional Loans? </vt:lpstr>
      <vt:lpstr>Where Can I Locate My Private Loans? </vt:lpstr>
      <vt:lpstr>What Are My Repayment Options for Federal Direct Loans?</vt:lpstr>
      <vt:lpstr>PowerPoint Presentation</vt:lpstr>
      <vt:lpstr>PowerPoint Presentation</vt:lpstr>
      <vt:lpstr>COMPLETE EXIT COUNSELING!</vt:lpstr>
      <vt:lpstr>PowerPoint Presentation</vt:lpstr>
      <vt:lpstr>Questions?</vt:lpstr>
    </vt:vector>
  </TitlesOfParts>
  <Company>Valparaiso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dc:title>
  <dc:creator>Valparaiso University</dc:creator>
  <cp:lastModifiedBy>Marilyn Simpson</cp:lastModifiedBy>
  <cp:revision>70</cp:revision>
  <cp:lastPrinted>2012-11-07T15:11:20Z</cp:lastPrinted>
  <dcterms:created xsi:type="dcterms:W3CDTF">2012-10-08T16:12:54Z</dcterms:created>
  <dcterms:modified xsi:type="dcterms:W3CDTF">2014-10-31T14:37:15Z</dcterms:modified>
</cp:coreProperties>
</file>